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4" r:id="rId28"/>
    <p:sldId id="282" r:id="rId29"/>
    <p:sldId id="283"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00CC99"/>
    <a:srgbClr val="6600CC"/>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6" d="100"/>
          <a:sy n="46" d="100"/>
        </p:scale>
        <p:origin x="-64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8BAF7420-C970-4A43-810E-6CCF8A9944CF}" type="slidenum">
              <a:rPr lang="es-ES"/>
              <a:pPr>
                <a:defRPr/>
              </a:pPr>
              <a:t>‹Nº›</a:t>
            </a:fld>
            <a:endParaRPr lang="es-ES"/>
          </a:p>
        </p:txBody>
      </p:sp>
    </p:spTree>
  </p:cSld>
  <p:clrMapOvr>
    <a:masterClrMapping/>
  </p:clrMapOvr>
  <p:transition>
    <p:wheel spokes="2"/>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10B23E9-4E77-436D-9B54-50DF137FFA37}" type="slidenum">
              <a:rPr lang="es-ES"/>
              <a:pPr>
                <a:defRPr/>
              </a:pPr>
              <a:t>‹Nº›</a:t>
            </a:fld>
            <a:endParaRPr lang="es-ES"/>
          </a:p>
        </p:txBody>
      </p:sp>
    </p:spTree>
  </p:cSld>
  <p:clrMapOvr>
    <a:masterClrMapping/>
  </p:clrMapOvr>
  <p:transition>
    <p:wheel spokes="2"/>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A1B7DC7-EF84-4777-9F49-3D52A6ACA0E5}" type="slidenum">
              <a:rPr lang="es-ES"/>
              <a:pPr>
                <a:defRPr/>
              </a:pPr>
              <a:t>‹Nº›</a:t>
            </a:fld>
            <a:endParaRPr lang="es-ES"/>
          </a:p>
        </p:txBody>
      </p:sp>
    </p:spTree>
  </p:cSld>
  <p:clrMapOvr>
    <a:masterClrMapping/>
  </p:clrMapOvr>
  <p:transition>
    <p:wheel spokes="2"/>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6BFC3697-D592-40A4-BE4C-DD2C3E692BBE}" type="slidenum">
              <a:rPr lang="es-ES"/>
              <a:pPr>
                <a:defRPr/>
              </a:pPr>
              <a:t>‹Nº›</a:t>
            </a:fld>
            <a:endParaRPr lang="es-ES"/>
          </a:p>
        </p:txBody>
      </p:sp>
    </p:spTree>
  </p:cSld>
  <p:clrMapOvr>
    <a:masterClrMapping/>
  </p:clrMapOvr>
  <p:transition>
    <p:wheel spokes="2"/>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D4D5528-EE3C-441A-BC06-7FEBD9102215}" type="slidenum">
              <a:rPr lang="es-ES"/>
              <a:pPr>
                <a:defRPr/>
              </a:pPr>
              <a:t>‹Nº›</a:t>
            </a:fld>
            <a:endParaRPr lang="es-ES"/>
          </a:p>
        </p:txBody>
      </p:sp>
    </p:spTree>
  </p:cSld>
  <p:clrMapOvr>
    <a:masterClrMapping/>
  </p:clrMapOvr>
  <p:transition>
    <p:wheel spokes="2"/>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2FC5798-0889-4F93-95A1-4196BC94760F}" type="slidenum">
              <a:rPr lang="es-ES"/>
              <a:pPr>
                <a:defRPr/>
              </a:pPr>
              <a:t>‹Nº›</a:t>
            </a:fld>
            <a:endParaRPr lang="es-ES"/>
          </a:p>
        </p:txBody>
      </p:sp>
    </p:spTree>
  </p:cSld>
  <p:clrMapOvr>
    <a:masterClrMapping/>
  </p:clrMapOvr>
  <p:transition>
    <p:wheel spokes="2"/>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7A642B29-B616-4322-AC66-E5D908AAA233}" type="slidenum">
              <a:rPr lang="es-ES"/>
              <a:pPr>
                <a:defRPr/>
              </a:pPr>
              <a:t>‹Nº›</a:t>
            </a:fld>
            <a:endParaRPr lang="es-ES"/>
          </a:p>
        </p:txBody>
      </p:sp>
    </p:spTree>
  </p:cSld>
  <p:clrMapOvr>
    <a:masterClrMapping/>
  </p:clrMapOvr>
  <p:transition>
    <p:wheel spokes="2"/>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B2083656-8D3E-4432-A71B-B6487A1F7E52}" type="slidenum">
              <a:rPr lang="es-ES"/>
              <a:pPr>
                <a:defRPr/>
              </a:pPr>
              <a:t>‹Nº›</a:t>
            </a:fld>
            <a:endParaRPr lang="es-ES"/>
          </a:p>
        </p:txBody>
      </p:sp>
    </p:spTree>
  </p:cSld>
  <p:clrMapOvr>
    <a:masterClrMapping/>
  </p:clrMapOvr>
  <p:transition>
    <p:wheel spokes="2"/>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D4725659-1605-4871-B52F-F916F55D96D4}" type="slidenum">
              <a:rPr lang="es-ES"/>
              <a:pPr>
                <a:defRPr/>
              </a:pPr>
              <a:t>‹Nº›</a:t>
            </a:fld>
            <a:endParaRPr lang="es-ES"/>
          </a:p>
        </p:txBody>
      </p:sp>
    </p:spTree>
  </p:cSld>
  <p:clrMapOvr>
    <a:masterClrMapping/>
  </p:clrMapOvr>
  <p:transition>
    <p:wheel spokes="2"/>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D3B11AF-2B86-4800-8FB5-6980CFCE120A}" type="slidenum">
              <a:rPr lang="es-ES"/>
              <a:pPr>
                <a:defRPr/>
              </a:pPr>
              <a:t>‹Nº›</a:t>
            </a:fld>
            <a:endParaRPr lang="es-ES"/>
          </a:p>
        </p:txBody>
      </p:sp>
    </p:spTree>
  </p:cSld>
  <p:clrMapOvr>
    <a:masterClrMapping/>
  </p:clrMapOvr>
  <p:transition>
    <p:wheel spokes="2"/>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4727167-C3C2-4512-ABC7-E49B4F862573}" type="slidenum">
              <a:rPr lang="es-ES"/>
              <a:pPr>
                <a:defRPr/>
              </a:pPr>
              <a:t>‹Nº›</a:t>
            </a:fld>
            <a:endParaRPr lang="es-ES"/>
          </a:p>
        </p:txBody>
      </p:sp>
    </p:spTree>
  </p:cSld>
  <p:clrMapOvr>
    <a:masterClrMapping/>
  </p:clrMapOvr>
  <p:transition>
    <p:wheel spokes="2"/>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s-ES"/>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s-ES"/>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DC86D363-94D0-4BF8-BB7F-C3E3601DC7DB}"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ransition>
    <p:wheel spokes="2"/>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71500" y="857250"/>
            <a:ext cx="7772400" cy="2714625"/>
          </a:xfrm>
        </p:spPr>
        <p:txBody>
          <a:bodyPr/>
          <a:lstStyle/>
          <a:p>
            <a:pPr eaLnBrk="1" hangingPunct="1"/>
            <a:r>
              <a:rPr lang="es-MX" smtClean="0">
                <a:solidFill>
                  <a:srgbClr val="FF3300"/>
                </a:solidFill>
              </a:rPr>
              <a:t>Civilizaciones Mesoamericanas</a:t>
            </a:r>
            <a:endParaRPr lang="es-ES" smtClean="0">
              <a:solidFill>
                <a:srgbClr val="FF3300"/>
              </a:solidFill>
            </a:endParaRPr>
          </a:p>
        </p:txBody>
      </p:sp>
      <p:sp>
        <p:nvSpPr>
          <p:cNvPr id="2051" name="Rectangle 3"/>
          <p:cNvSpPr>
            <a:spLocks noGrp="1" noChangeArrowheads="1"/>
          </p:cNvSpPr>
          <p:nvPr>
            <p:ph type="subTitle" idx="1"/>
          </p:nvPr>
        </p:nvSpPr>
        <p:spPr/>
        <p:txBody>
          <a:bodyPr/>
          <a:lstStyle/>
          <a:p>
            <a:pPr eaLnBrk="1" hangingPunct="1"/>
            <a:r>
              <a:rPr lang="es-MX" smtClean="0">
                <a:solidFill>
                  <a:schemeClr val="hlink"/>
                </a:solidFill>
              </a:rPr>
              <a:t>Olmeca, Teotihuacana, Maya, Zapoteca, Tolteca, Mexica y Mixteca</a:t>
            </a:r>
            <a:endParaRPr lang="es-ES" smtClean="0">
              <a:solidFill>
                <a:schemeClr val="hlink"/>
              </a:solidFill>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s-MX" sz="6600" smtClean="0">
                <a:solidFill>
                  <a:srgbClr val="FF3300"/>
                </a:solidFill>
              </a:rPr>
              <a:t>Ubicación temporal</a:t>
            </a:r>
            <a:endParaRPr lang="es-ES" sz="6600" smtClean="0">
              <a:solidFill>
                <a:srgbClr val="FF3300"/>
              </a:solidFill>
            </a:endParaRPr>
          </a:p>
        </p:txBody>
      </p:sp>
      <p:sp>
        <p:nvSpPr>
          <p:cNvPr id="11267" name="Rectangle 3"/>
          <p:cNvSpPr>
            <a:spLocks noGrp="1" noChangeArrowheads="1"/>
          </p:cNvSpPr>
          <p:nvPr>
            <p:ph type="body" idx="1"/>
          </p:nvPr>
        </p:nvSpPr>
        <p:spPr>
          <a:xfrm>
            <a:off x="395288" y="2276475"/>
            <a:ext cx="8229600" cy="1800225"/>
          </a:xfrm>
        </p:spPr>
        <p:txBody>
          <a:bodyPr/>
          <a:lstStyle/>
          <a:p>
            <a:pPr algn="ctr" eaLnBrk="1" hangingPunct="1">
              <a:buFontTx/>
              <a:buNone/>
            </a:pPr>
            <a:r>
              <a:rPr lang="es-MX" sz="8800" smtClean="0">
                <a:solidFill>
                  <a:schemeClr val="hlink"/>
                </a:solidFill>
                <a:latin typeface="Tahoma" pitchFamily="34" charset="0"/>
              </a:rPr>
              <a:t>Del 1OO a.C. al</a:t>
            </a:r>
          </a:p>
          <a:p>
            <a:pPr algn="ctr" eaLnBrk="1" hangingPunct="1">
              <a:buFontTx/>
              <a:buNone/>
            </a:pPr>
            <a:r>
              <a:rPr lang="es-MX" sz="8800" smtClean="0">
                <a:solidFill>
                  <a:schemeClr val="hlink"/>
                </a:solidFill>
                <a:latin typeface="Tahoma" pitchFamily="34" charset="0"/>
              </a:rPr>
              <a:t>650 d.C.</a:t>
            </a:r>
            <a:endParaRPr lang="es-ES" sz="8800" smtClean="0">
              <a:solidFill>
                <a:schemeClr val="hlink"/>
              </a:solidFill>
              <a:latin typeface="Tahoma" pitchFamily="34" charset="0"/>
            </a:endParaRPr>
          </a:p>
        </p:txBody>
      </p:sp>
    </p:spTree>
  </p:cSld>
  <p:clrMapOvr>
    <a:masterClrMapping/>
  </p:clrMapOvr>
  <p:transition>
    <p:wheel spokes="2"/>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9" descr="4000166170_d5843c4161_z"/>
          <p:cNvPicPr>
            <a:picLocks noChangeAspect="1" noChangeArrowheads="1"/>
          </p:cNvPicPr>
          <p:nvPr/>
        </p:nvPicPr>
        <p:blipFill>
          <a:blip r:embed="rId2"/>
          <a:srcRect/>
          <a:stretch>
            <a:fillRect/>
          </a:stretch>
        </p:blipFill>
        <p:spPr bwMode="auto">
          <a:xfrm>
            <a:off x="-396875" y="0"/>
            <a:ext cx="10333038" cy="6861175"/>
          </a:xfrm>
          <a:prstGeom prst="rect">
            <a:avLst/>
          </a:prstGeom>
          <a:noFill/>
          <a:ln w="9525">
            <a:noFill/>
            <a:miter lim="800000"/>
            <a:headEnd/>
            <a:tailEnd/>
          </a:ln>
        </p:spPr>
      </p:pic>
      <p:sp>
        <p:nvSpPr>
          <p:cNvPr id="12291" name="Rectangle 4"/>
          <p:cNvSpPr>
            <a:spLocks noGrp="1" noChangeArrowheads="1"/>
          </p:cNvSpPr>
          <p:nvPr>
            <p:ph type="title"/>
          </p:nvPr>
        </p:nvSpPr>
        <p:spPr>
          <a:xfrm>
            <a:off x="250825" y="1628775"/>
            <a:ext cx="8229600" cy="1143000"/>
          </a:xfrm>
        </p:spPr>
        <p:txBody>
          <a:bodyPr/>
          <a:lstStyle/>
          <a:p>
            <a:pPr eaLnBrk="1" hangingPunct="1"/>
            <a:r>
              <a:rPr lang="es-MX" sz="4800" smtClean="0">
                <a:solidFill>
                  <a:srgbClr val="FF3300"/>
                </a:solidFill>
              </a:rPr>
              <a:t>Templos o ciudades </a:t>
            </a:r>
            <a:br>
              <a:rPr lang="es-MX" sz="4800" smtClean="0">
                <a:solidFill>
                  <a:srgbClr val="FF3300"/>
                </a:solidFill>
              </a:rPr>
            </a:br>
            <a:r>
              <a:rPr lang="es-MX" sz="4800" smtClean="0">
                <a:solidFill>
                  <a:srgbClr val="FF3300"/>
                </a:solidFill>
              </a:rPr>
              <a:t>importantes</a:t>
            </a:r>
            <a:endParaRPr lang="es-ES" sz="4800" smtClean="0">
              <a:solidFill>
                <a:srgbClr val="FF3300"/>
              </a:solidFill>
            </a:endParaRPr>
          </a:p>
        </p:txBody>
      </p:sp>
      <p:sp>
        <p:nvSpPr>
          <p:cNvPr id="12292" name="Rectangle 5"/>
          <p:cNvSpPr>
            <a:spLocks noGrp="1" noChangeArrowheads="1"/>
          </p:cNvSpPr>
          <p:nvPr>
            <p:ph type="body" idx="1"/>
          </p:nvPr>
        </p:nvSpPr>
        <p:spPr>
          <a:xfrm>
            <a:off x="468313" y="3729038"/>
            <a:ext cx="8229600" cy="3128962"/>
          </a:xfrm>
        </p:spPr>
        <p:txBody>
          <a:bodyPr/>
          <a:lstStyle/>
          <a:p>
            <a:pPr algn="ctr" eaLnBrk="1" hangingPunct="1">
              <a:buFontTx/>
              <a:buNone/>
            </a:pPr>
            <a:r>
              <a:rPr lang="es-MX" sz="4400" smtClean="0">
                <a:solidFill>
                  <a:schemeClr val="hlink"/>
                </a:solidFill>
              </a:rPr>
              <a:t>Pirámide del Sol y la Luna</a:t>
            </a:r>
            <a:endParaRPr lang="es-ES" sz="4400" smtClean="0">
              <a:solidFill>
                <a:schemeClr val="hlink"/>
              </a:solidFill>
            </a:endParaRPr>
          </a:p>
        </p:txBody>
      </p:sp>
    </p:spTree>
  </p:cSld>
  <p:clrMapOvr>
    <a:masterClrMapping/>
  </p:clrMapOvr>
  <p:transition>
    <p:wheel spokes="2"/>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95288" y="981075"/>
            <a:ext cx="8229600" cy="1143000"/>
          </a:xfrm>
        </p:spPr>
        <p:txBody>
          <a:bodyPr/>
          <a:lstStyle/>
          <a:p>
            <a:pPr eaLnBrk="1" hangingPunct="1"/>
            <a:r>
              <a:rPr lang="es-MX" sz="8000" smtClean="0">
                <a:solidFill>
                  <a:srgbClr val="FF3300"/>
                </a:solidFill>
              </a:rPr>
              <a:t>Ubicación Geografica</a:t>
            </a:r>
            <a:endParaRPr lang="es-ES" sz="8000" smtClean="0">
              <a:solidFill>
                <a:srgbClr val="FF3300"/>
              </a:solidFill>
            </a:endParaRPr>
          </a:p>
        </p:txBody>
      </p:sp>
      <p:sp>
        <p:nvSpPr>
          <p:cNvPr id="13315" name="Rectangle 3"/>
          <p:cNvSpPr>
            <a:spLocks noGrp="1" noChangeArrowheads="1"/>
          </p:cNvSpPr>
          <p:nvPr>
            <p:ph type="body" idx="1"/>
          </p:nvPr>
        </p:nvSpPr>
        <p:spPr>
          <a:xfrm>
            <a:off x="611188" y="2781300"/>
            <a:ext cx="7921625" cy="2752725"/>
          </a:xfrm>
        </p:spPr>
        <p:txBody>
          <a:bodyPr/>
          <a:lstStyle/>
          <a:p>
            <a:pPr algn="ctr" eaLnBrk="1" hangingPunct="1">
              <a:buFontTx/>
              <a:buNone/>
            </a:pPr>
            <a:r>
              <a:rPr lang="es-MX" sz="6000" smtClean="0">
                <a:solidFill>
                  <a:schemeClr val="hlink"/>
                </a:solidFill>
                <a:latin typeface="Tahoma" pitchFamily="34" charset="0"/>
              </a:rPr>
              <a:t>Estado de México </a:t>
            </a:r>
            <a:endParaRPr lang="es-ES" sz="6000" smtClean="0">
              <a:solidFill>
                <a:schemeClr val="hlink"/>
              </a:solidFill>
              <a:latin typeface="Tahoma" pitchFamily="34" charset="0"/>
            </a:endParaRPr>
          </a:p>
        </p:txBody>
      </p:sp>
    </p:spTree>
  </p:cSld>
  <p:clrMapOvr>
    <a:masterClrMapping/>
  </p:clrMapOvr>
  <p:transition>
    <p:wheel spokes="2"/>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95288" y="908050"/>
            <a:ext cx="8229600" cy="1143000"/>
          </a:xfrm>
        </p:spPr>
        <p:txBody>
          <a:bodyPr/>
          <a:lstStyle/>
          <a:p>
            <a:pPr eaLnBrk="1" hangingPunct="1"/>
            <a:r>
              <a:rPr lang="es-MX" sz="6000" smtClean="0">
                <a:solidFill>
                  <a:srgbClr val="FF3300"/>
                </a:solidFill>
              </a:rPr>
              <a:t>Expresiones culturales</a:t>
            </a:r>
            <a:br>
              <a:rPr lang="es-MX" sz="6000" smtClean="0">
                <a:solidFill>
                  <a:srgbClr val="FF3300"/>
                </a:solidFill>
              </a:rPr>
            </a:br>
            <a:r>
              <a:rPr lang="es-MX" sz="6000" smtClean="0">
                <a:solidFill>
                  <a:srgbClr val="FF3300"/>
                </a:solidFill>
              </a:rPr>
              <a:t> representativas</a:t>
            </a:r>
            <a:endParaRPr lang="es-ES" sz="6000" smtClean="0">
              <a:solidFill>
                <a:srgbClr val="FF3300"/>
              </a:solidFill>
            </a:endParaRPr>
          </a:p>
        </p:txBody>
      </p:sp>
      <p:sp>
        <p:nvSpPr>
          <p:cNvPr id="14339" name="Rectangle 3"/>
          <p:cNvSpPr>
            <a:spLocks noGrp="1" noChangeArrowheads="1"/>
          </p:cNvSpPr>
          <p:nvPr>
            <p:ph type="body" idx="1"/>
          </p:nvPr>
        </p:nvSpPr>
        <p:spPr>
          <a:xfrm>
            <a:off x="468313" y="2852738"/>
            <a:ext cx="8147050" cy="2697162"/>
          </a:xfrm>
        </p:spPr>
        <p:txBody>
          <a:bodyPr/>
          <a:lstStyle/>
          <a:p>
            <a:pPr algn="ctr" eaLnBrk="1" hangingPunct="1">
              <a:buFontTx/>
              <a:buNone/>
            </a:pPr>
            <a:r>
              <a:rPr lang="es-MX" sz="6000" smtClean="0">
                <a:solidFill>
                  <a:schemeClr val="hlink"/>
                </a:solidFill>
              </a:rPr>
              <a:t>Pintura mural y figuras de obsidiana</a:t>
            </a:r>
            <a:endParaRPr lang="es-ES" sz="6000" smtClean="0">
              <a:solidFill>
                <a:schemeClr val="hlink"/>
              </a:solidFill>
            </a:endParaRPr>
          </a:p>
        </p:txBody>
      </p:sp>
    </p:spTree>
  </p:cSld>
  <p:clrMapOvr>
    <a:masterClrMapping/>
  </p:clrMapOvr>
  <p:transition>
    <p:wheel spokes="2"/>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85800" y="2130425"/>
            <a:ext cx="7772400" cy="2090738"/>
          </a:xfrm>
        </p:spPr>
        <p:txBody>
          <a:bodyPr/>
          <a:lstStyle/>
          <a:p>
            <a:pPr eaLnBrk="1" hangingPunct="1"/>
            <a:r>
              <a:rPr lang="es-MX" sz="9600" smtClean="0">
                <a:solidFill>
                  <a:srgbClr val="6600CC"/>
                </a:solidFill>
              </a:rPr>
              <a:t>Civilización</a:t>
            </a:r>
            <a:br>
              <a:rPr lang="es-MX" sz="9600" smtClean="0">
                <a:solidFill>
                  <a:srgbClr val="6600CC"/>
                </a:solidFill>
              </a:rPr>
            </a:br>
            <a:r>
              <a:rPr lang="es-MX" sz="9600" smtClean="0">
                <a:solidFill>
                  <a:srgbClr val="6600CC"/>
                </a:solidFill>
              </a:rPr>
              <a:t>Maya</a:t>
            </a:r>
            <a:endParaRPr lang="es-ES" sz="9600" smtClean="0">
              <a:solidFill>
                <a:srgbClr val="6600CC"/>
              </a:solidFill>
            </a:endParaRPr>
          </a:p>
        </p:txBody>
      </p:sp>
    </p:spTree>
  </p:cSld>
  <p:clrMapOvr>
    <a:masterClrMapping/>
  </p:clrMapOvr>
  <p:transition>
    <p:wheel spokes="2"/>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s-MX" smtClean="0">
                <a:solidFill>
                  <a:srgbClr val="FF3300"/>
                </a:solidFill>
              </a:rPr>
              <a:t>Cultura Maya</a:t>
            </a:r>
            <a:endParaRPr lang="es-ES" smtClean="0">
              <a:solidFill>
                <a:srgbClr val="FF3300"/>
              </a:solidFill>
            </a:endParaRPr>
          </a:p>
        </p:txBody>
      </p:sp>
      <p:sp>
        <p:nvSpPr>
          <p:cNvPr id="16387" name="Rectangle 3"/>
          <p:cNvSpPr>
            <a:spLocks noGrp="1" noChangeArrowheads="1"/>
          </p:cNvSpPr>
          <p:nvPr>
            <p:ph type="body" idx="1"/>
          </p:nvPr>
        </p:nvSpPr>
        <p:spPr/>
        <p:txBody>
          <a:bodyPr/>
          <a:lstStyle/>
          <a:p>
            <a:pPr eaLnBrk="1" hangingPunct="1">
              <a:buFontTx/>
              <a:buNone/>
            </a:pPr>
            <a:r>
              <a:rPr lang="es-ES" smtClean="0">
                <a:solidFill>
                  <a:schemeClr val="hlink"/>
                </a:solidFill>
              </a:rPr>
              <a:t>   La civilización maya habitó una vasta región denominada Mesoamerica, en el territorio hoy comprendido por cinco estados del sureste de México que son, Campeche, Chiapas, Quintana Roo, Tabasco y Yucatán; y en América Central, en los territorios actuales de Guatemala, Belice, Honduras y El Salvador, con una historia de aproximadamente 3.000 años.</a:t>
            </a:r>
          </a:p>
        </p:txBody>
      </p:sp>
    </p:spTree>
  </p:cSld>
  <p:clrMapOvr>
    <a:masterClrMapping/>
  </p:clrMapOvr>
  <p:transition>
    <p:wheel spokes="2"/>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s-MX" sz="6600" smtClean="0">
                <a:solidFill>
                  <a:srgbClr val="FF3300"/>
                </a:solidFill>
              </a:rPr>
              <a:t>Ubicación temporal</a:t>
            </a:r>
            <a:endParaRPr lang="es-ES" sz="6600" smtClean="0">
              <a:solidFill>
                <a:srgbClr val="FF3300"/>
              </a:solidFill>
            </a:endParaRPr>
          </a:p>
        </p:txBody>
      </p:sp>
      <p:sp>
        <p:nvSpPr>
          <p:cNvPr id="17411" name="Rectangle 3"/>
          <p:cNvSpPr>
            <a:spLocks noGrp="1" noChangeArrowheads="1"/>
          </p:cNvSpPr>
          <p:nvPr>
            <p:ph type="body" idx="1"/>
          </p:nvPr>
        </p:nvSpPr>
        <p:spPr>
          <a:xfrm>
            <a:off x="395288" y="2276475"/>
            <a:ext cx="8229600" cy="1800225"/>
          </a:xfrm>
        </p:spPr>
        <p:txBody>
          <a:bodyPr/>
          <a:lstStyle/>
          <a:p>
            <a:pPr algn="ctr" eaLnBrk="1" hangingPunct="1">
              <a:buFontTx/>
              <a:buNone/>
            </a:pPr>
            <a:r>
              <a:rPr lang="es-MX" sz="8800" smtClean="0">
                <a:solidFill>
                  <a:schemeClr val="hlink"/>
                </a:solidFill>
                <a:latin typeface="Tahoma" pitchFamily="34" charset="0"/>
              </a:rPr>
              <a:t>Del 25O al</a:t>
            </a:r>
          </a:p>
          <a:p>
            <a:pPr algn="ctr" eaLnBrk="1" hangingPunct="1">
              <a:buFontTx/>
              <a:buNone/>
            </a:pPr>
            <a:r>
              <a:rPr lang="es-MX" sz="8800" smtClean="0">
                <a:solidFill>
                  <a:schemeClr val="hlink"/>
                </a:solidFill>
                <a:latin typeface="Tahoma" pitchFamily="34" charset="0"/>
              </a:rPr>
              <a:t>9OO d.C.</a:t>
            </a:r>
            <a:endParaRPr lang="es-ES" sz="8800" smtClean="0">
              <a:solidFill>
                <a:schemeClr val="hlink"/>
              </a:solidFill>
              <a:latin typeface="Tahoma" pitchFamily="34" charset="0"/>
            </a:endParaRPr>
          </a:p>
        </p:txBody>
      </p:sp>
    </p:spTree>
  </p:cSld>
  <p:clrMapOvr>
    <a:masterClrMapping/>
  </p:clrMapOvr>
  <p:transition>
    <p:wheel spokes="2"/>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9"/>
          <p:cNvSpPr txBox="1">
            <a:spLocks noChangeArrowheads="1"/>
          </p:cNvSpPr>
          <p:nvPr/>
        </p:nvSpPr>
        <p:spPr bwMode="auto">
          <a:xfrm>
            <a:off x="0" y="0"/>
            <a:ext cx="3851275" cy="6970713"/>
          </a:xfrm>
          <a:prstGeom prst="rect">
            <a:avLst/>
          </a:prstGeom>
          <a:solidFill>
            <a:schemeClr val="tx2"/>
          </a:solidFill>
          <a:ln w="9525">
            <a:noFill/>
            <a:miter lim="800000"/>
            <a:headEnd/>
            <a:tailEnd/>
          </a:ln>
        </p:spPr>
        <p:txBody>
          <a:bodyPr>
            <a:spAutoFit/>
          </a:bodyPr>
          <a:lstStyle/>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ES"/>
          </a:p>
        </p:txBody>
      </p:sp>
      <p:pic>
        <p:nvPicPr>
          <p:cNvPr id="18435" name="Picture 8" descr="58casti"/>
          <p:cNvPicPr>
            <a:picLocks noChangeAspect="1" noChangeArrowheads="1"/>
          </p:cNvPicPr>
          <p:nvPr/>
        </p:nvPicPr>
        <p:blipFill>
          <a:blip r:embed="rId2"/>
          <a:srcRect/>
          <a:stretch>
            <a:fillRect/>
          </a:stretch>
        </p:blipFill>
        <p:spPr bwMode="auto">
          <a:xfrm>
            <a:off x="3055938" y="0"/>
            <a:ext cx="6088062" cy="6858000"/>
          </a:xfrm>
          <a:prstGeom prst="rect">
            <a:avLst/>
          </a:prstGeom>
          <a:noFill/>
          <a:ln w="9525">
            <a:noFill/>
            <a:miter lim="800000"/>
            <a:headEnd/>
            <a:tailEnd/>
          </a:ln>
        </p:spPr>
      </p:pic>
      <p:sp>
        <p:nvSpPr>
          <p:cNvPr id="18436" name="Rectangle 3"/>
          <p:cNvSpPr>
            <a:spLocks noGrp="1" noChangeArrowheads="1"/>
          </p:cNvSpPr>
          <p:nvPr>
            <p:ph type="title"/>
          </p:nvPr>
        </p:nvSpPr>
        <p:spPr>
          <a:xfrm>
            <a:off x="250825" y="1628775"/>
            <a:ext cx="8229600" cy="1143000"/>
          </a:xfrm>
        </p:spPr>
        <p:txBody>
          <a:bodyPr/>
          <a:lstStyle/>
          <a:p>
            <a:pPr eaLnBrk="1" hangingPunct="1"/>
            <a:r>
              <a:rPr lang="es-MX" sz="4800" smtClean="0">
                <a:solidFill>
                  <a:srgbClr val="FF3300"/>
                </a:solidFill>
              </a:rPr>
              <a:t>Templos o ciudades </a:t>
            </a:r>
            <a:br>
              <a:rPr lang="es-MX" sz="4800" smtClean="0">
                <a:solidFill>
                  <a:srgbClr val="FF3300"/>
                </a:solidFill>
              </a:rPr>
            </a:br>
            <a:r>
              <a:rPr lang="es-MX" sz="4800" smtClean="0">
                <a:solidFill>
                  <a:srgbClr val="FF3300"/>
                </a:solidFill>
              </a:rPr>
              <a:t>importantes</a:t>
            </a:r>
            <a:endParaRPr lang="es-ES" sz="4800" smtClean="0">
              <a:solidFill>
                <a:srgbClr val="FF3300"/>
              </a:solidFill>
            </a:endParaRPr>
          </a:p>
        </p:txBody>
      </p:sp>
      <p:sp>
        <p:nvSpPr>
          <p:cNvPr id="18437" name="Rectangle 4"/>
          <p:cNvSpPr>
            <a:spLocks noGrp="1" noChangeArrowheads="1"/>
          </p:cNvSpPr>
          <p:nvPr>
            <p:ph type="body" idx="1"/>
          </p:nvPr>
        </p:nvSpPr>
        <p:spPr>
          <a:xfrm>
            <a:off x="468313" y="3729038"/>
            <a:ext cx="8229600" cy="3128962"/>
          </a:xfrm>
        </p:spPr>
        <p:txBody>
          <a:bodyPr/>
          <a:lstStyle/>
          <a:p>
            <a:pPr algn="ctr" eaLnBrk="1" hangingPunct="1">
              <a:buFontTx/>
              <a:buNone/>
            </a:pPr>
            <a:r>
              <a:rPr lang="es-MX" sz="4400" smtClean="0">
                <a:solidFill>
                  <a:schemeClr val="hlink"/>
                </a:solidFill>
              </a:rPr>
              <a:t>Tikal, Palenque, Chichén Itzá, Mayapán y Peten</a:t>
            </a:r>
            <a:endParaRPr lang="es-ES" sz="4400" smtClean="0">
              <a:solidFill>
                <a:schemeClr val="hlink"/>
              </a:solidFill>
            </a:endParaRPr>
          </a:p>
        </p:txBody>
      </p:sp>
    </p:spTree>
  </p:cSld>
  <p:clrMapOvr>
    <a:masterClrMapping/>
  </p:clrMapOvr>
  <p:transition>
    <p:wheel spokes="2"/>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95288" y="981075"/>
            <a:ext cx="8229600" cy="1143000"/>
          </a:xfrm>
        </p:spPr>
        <p:txBody>
          <a:bodyPr/>
          <a:lstStyle/>
          <a:p>
            <a:pPr eaLnBrk="1" hangingPunct="1"/>
            <a:r>
              <a:rPr lang="es-MX" sz="8000" smtClean="0">
                <a:solidFill>
                  <a:srgbClr val="FF3300"/>
                </a:solidFill>
              </a:rPr>
              <a:t>Ubicación Geografica</a:t>
            </a:r>
            <a:endParaRPr lang="es-ES" sz="8000" smtClean="0">
              <a:solidFill>
                <a:srgbClr val="FF3300"/>
              </a:solidFill>
            </a:endParaRPr>
          </a:p>
        </p:txBody>
      </p:sp>
      <p:sp>
        <p:nvSpPr>
          <p:cNvPr id="19459" name="Rectangle 3"/>
          <p:cNvSpPr>
            <a:spLocks noGrp="1" noChangeArrowheads="1"/>
          </p:cNvSpPr>
          <p:nvPr>
            <p:ph type="body" idx="1"/>
          </p:nvPr>
        </p:nvSpPr>
        <p:spPr>
          <a:xfrm>
            <a:off x="611188" y="2781300"/>
            <a:ext cx="7921625" cy="2752725"/>
          </a:xfrm>
        </p:spPr>
        <p:txBody>
          <a:bodyPr/>
          <a:lstStyle/>
          <a:p>
            <a:pPr algn="ctr" eaLnBrk="1" hangingPunct="1">
              <a:lnSpc>
                <a:spcPct val="90000"/>
              </a:lnSpc>
              <a:buFontTx/>
              <a:buNone/>
            </a:pPr>
            <a:r>
              <a:rPr lang="es-MX" sz="6000" smtClean="0">
                <a:solidFill>
                  <a:schemeClr val="hlink"/>
                </a:solidFill>
                <a:latin typeface="Tahoma" pitchFamily="34" charset="0"/>
              </a:rPr>
              <a:t>Campeche, Chiapas, Guatemala, Yucatán, y Quintana Roo</a:t>
            </a:r>
            <a:endParaRPr lang="es-ES" sz="6000" smtClean="0">
              <a:solidFill>
                <a:schemeClr val="hlink"/>
              </a:solidFill>
              <a:latin typeface="Tahoma" pitchFamily="34" charset="0"/>
            </a:endParaRPr>
          </a:p>
        </p:txBody>
      </p:sp>
    </p:spTree>
  </p:cSld>
  <p:clrMapOvr>
    <a:masterClrMapping/>
  </p:clrMapOvr>
  <p:transition>
    <p:wheel spokes="2"/>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95288" y="908050"/>
            <a:ext cx="8229600" cy="1143000"/>
          </a:xfrm>
        </p:spPr>
        <p:txBody>
          <a:bodyPr/>
          <a:lstStyle/>
          <a:p>
            <a:pPr eaLnBrk="1" hangingPunct="1"/>
            <a:r>
              <a:rPr lang="es-MX" sz="6000" smtClean="0">
                <a:solidFill>
                  <a:srgbClr val="FF3300"/>
                </a:solidFill>
              </a:rPr>
              <a:t>Expresiones culturales</a:t>
            </a:r>
            <a:br>
              <a:rPr lang="es-MX" sz="6000" smtClean="0">
                <a:solidFill>
                  <a:srgbClr val="FF3300"/>
                </a:solidFill>
              </a:rPr>
            </a:br>
            <a:r>
              <a:rPr lang="es-MX" sz="6000" smtClean="0">
                <a:solidFill>
                  <a:srgbClr val="FF3300"/>
                </a:solidFill>
              </a:rPr>
              <a:t> representativas</a:t>
            </a:r>
            <a:endParaRPr lang="es-ES" sz="6000" smtClean="0">
              <a:solidFill>
                <a:srgbClr val="FF3300"/>
              </a:solidFill>
            </a:endParaRPr>
          </a:p>
        </p:txBody>
      </p:sp>
      <p:sp>
        <p:nvSpPr>
          <p:cNvPr id="20483" name="Rectangle 3"/>
          <p:cNvSpPr>
            <a:spLocks noGrp="1" noChangeArrowheads="1"/>
          </p:cNvSpPr>
          <p:nvPr>
            <p:ph type="body" idx="1"/>
          </p:nvPr>
        </p:nvSpPr>
        <p:spPr>
          <a:xfrm>
            <a:off x="468313" y="2852738"/>
            <a:ext cx="8147050" cy="2697162"/>
          </a:xfrm>
        </p:spPr>
        <p:txBody>
          <a:bodyPr/>
          <a:lstStyle/>
          <a:p>
            <a:pPr algn="ctr" eaLnBrk="1" hangingPunct="1">
              <a:buFontTx/>
              <a:buNone/>
            </a:pPr>
            <a:r>
              <a:rPr lang="es-MX" sz="6000" smtClean="0">
                <a:solidFill>
                  <a:schemeClr val="hlink"/>
                </a:solidFill>
              </a:rPr>
              <a:t>Códices, glifo, Estelas y numeración</a:t>
            </a:r>
            <a:endParaRPr lang="es-ES" sz="6000" smtClean="0">
              <a:solidFill>
                <a:schemeClr val="hlink"/>
              </a:solidFill>
            </a:endParaRPr>
          </a:p>
        </p:txBody>
      </p:sp>
    </p:spTree>
  </p:cSld>
  <p:clrMapOvr>
    <a:masterClrMapping/>
  </p:clrMapOvr>
  <p:transition>
    <p:wheel spokes="2"/>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2090738"/>
          </a:xfrm>
        </p:spPr>
        <p:txBody>
          <a:bodyPr/>
          <a:lstStyle/>
          <a:p>
            <a:pPr eaLnBrk="1" hangingPunct="1"/>
            <a:r>
              <a:rPr lang="es-MX" sz="9600" smtClean="0">
                <a:solidFill>
                  <a:srgbClr val="6600CC"/>
                </a:solidFill>
              </a:rPr>
              <a:t>Civilización</a:t>
            </a:r>
            <a:br>
              <a:rPr lang="es-MX" sz="9600" smtClean="0">
                <a:solidFill>
                  <a:srgbClr val="6600CC"/>
                </a:solidFill>
              </a:rPr>
            </a:br>
            <a:r>
              <a:rPr lang="es-MX" sz="9600" smtClean="0">
                <a:solidFill>
                  <a:srgbClr val="6600CC"/>
                </a:solidFill>
              </a:rPr>
              <a:t>Olmeca</a:t>
            </a:r>
            <a:endParaRPr lang="es-ES" sz="9600" smtClean="0">
              <a:solidFill>
                <a:srgbClr val="6600CC"/>
              </a:solidFill>
            </a:endParaRPr>
          </a:p>
        </p:txBody>
      </p:sp>
    </p:spTree>
  </p:cSld>
  <p:clrMapOvr>
    <a:masterClrMapping/>
  </p:clrMapOvr>
  <p:transition>
    <p:wheel spokes="2"/>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685800" y="2130425"/>
            <a:ext cx="7772400" cy="2090738"/>
          </a:xfrm>
        </p:spPr>
        <p:txBody>
          <a:bodyPr/>
          <a:lstStyle/>
          <a:p>
            <a:pPr eaLnBrk="1" hangingPunct="1"/>
            <a:r>
              <a:rPr lang="es-MX" sz="9600" smtClean="0">
                <a:solidFill>
                  <a:srgbClr val="6600CC"/>
                </a:solidFill>
              </a:rPr>
              <a:t>Civilización</a:t>
            </a:r>
            <a:br>
              <a:rPr lang="es-MX" sz="9600" smtClean="0">
                <a:solidFill>
                  <a:srgbClr val="6600CC"/>
                </a:solidFill>
              </a:rPr>
            </a:br>
            <a:r>
              <a:rPr lang="es-MX" sz="9600" smtClean="0">
                <a:solidFill>
                  <a:srgbClr val="6600CC"/>
                </a:solidFill>
              </a:rPr>
              <a:t>Zapoteca</a:t>
            </a:r>
            <a:endParaRPr lang="es-ES" sz="9600" smtClean="0">
              <a:solidFill>
                <a:srgbClr val="6600CC"/>
              </a:solidFill>
            </a:endParaRPr>
          </a:p>
        </p:txBody>
      </p:sp>
    </p:spTree>
  </p:cSld>
  <p:clrMapOvr>
    <a:masterClrMapping/>
  </p:clrMapOvr>
  <p:transition>
    <p:wheel spokes="2"/>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s-MX" smtClean="0">
                <a:solidFill>
                  <a:srgbClr val="FF3300"/>
                </a:solidFill>
              </a:rPr>
              <a:t>Cultura Zapoteca</a:t>
            </a:r>
            <a:endParaRPr lang="es-ES" smtClean="0">
              <a:solidFill>
                <a:srgbClr val="FF3300"/>
              </a:solidFill>
            </a:endParaRPr>
          </a:p>
        </p:txBody>
      </p:sp>
      <p:sp>
        <p:nvSpPr>
          <p:cNvPr id="22531" name="Rectangle 3"/>
          <p:cNvSpPr>
            <a:spLocks noGrp="1" noChangeArrowheads="1"/>
          </p:cNvSpPr>
          <p:nvPr>
            <p:ph type="body" idx="1"/>
          </p:nvPr>
        </p:nvSpPr>
        <p:spPr/>
        <p:txBody>
          <a:bodyPr/>
          <a:lstStyle/>
          <a:p>
            <a:pPr eaLnBrk="1" hangingPunct="1">
              <a:buFontTx/>
              <a:buNone/>
            </a:pPr>
            <a:r>
              <a:rPr lang="es-ES" smtClean="0">
                <a:solidFill>
                  <a:schemeClr val="hlink"/>
                </a:solidFill>
              </a:rPr>
              <a:t>   La cultura zapoteca es la expresión precolombina del pueblo zapoteco, que históricamente ha ocupado el sur de Oaxaca y el istmo de Tehuantepec (México). En la época precolombina, los zapotecas fueron una de las civilizaciones más importantes de Mesoamérica.</a:t>
            </a:r>
          </a:p>
        </p:txBody>
      </p:sp>
    </p:spTree>
  </p:cSld>
  <p:clrMapOvr>
    <a:masterClrMapping/>
  </p:clrMapOvr>
  <p:transition>
    <p:wheel spokes="2"/>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s-MX" sz="6600" smtClean="0">
                <a:solidFill>
                  <a:srgbClr val="FF3300"/>
                </a:solidFill>
              </a:rPr>
              <a:t>Ubicación temporal</a:t>
            </a:r>
            <a:endParaRPr lang="es-ES" sz="6600" smtClean="0">
              <a:solidFill>
                <a:srgbClr val="FF3300"/>
              </a:solidFill>
            </a:endParaRPr>
          </a:p>
        </p:txBody>
      </p:sp>
      <p:sp>
        <p:nvSpPr>
          <p:cNvPr id="23555" name="Rectangle 3"/>
          <p:cNvSpPr>
            <a:spLocks noGrp="1" noChangeArrowheads="1"/>
          </p:cNvSpPr>
          <p:nvPr>
            <p:ph type="body" idx="1"/>
          </p:nvPr>
        </p:nvSpPr>
        <p:spPr>
          <a:xfrm>
            <a:off x="395288" y="2276475"/>
            <a:ext cx="8229600" cy="1800225"/>
          </a:xfrm>
        </p:spPr>
        <p:txBody>
          <a:bodyPr/>
          <a:lstStyle/>
          <a:p>
            <a:pPr algn="ctr" eaLnBrk="1" hangingPunct="1">
              <a:buFontTx/>
              <a:buNone/>
            </a:pPr>
            <a:r>
              <a:rPr lang="es-MX" sz="8800" smtClean="0">
                <a:solidFill>
                  <a:schemeClr val="hlink"/>
                </a:solidFill>
                <a:latin typeface="Tahoma" pitchFamily="34" charset="0"/>
              </a:rPr>
              <a:t>Del 25O al</a:t>
            </a:r>
          </a:p>
          <a:p>
            <a:pPr algn="ctr" eaLnBrk="1" hangingPunct="1">
              <a:buFontTx/>
              <a:buNone/>
            </a:pPr>
            <a:r>
              <a:rPr lang="es-MX" sz="8800" smtClean="0">
                <a:solidFill>
                  <a:schemeClr val="hlink"/>
                </a:solidFill>
                <a:latin typeface="Tahoma" pitchFamily="34" charset="0"/>
              </a:rPr>
              <a:t>9OO d.C.</a:t>
            </a:r>
            <a:endParaRPr lang="es-ES" sz="8800" smtClean="0">
              <a:solidFill>
                <a:schemeClr val="hlink"/>
              </a:solidFill>
              <a:latin typeface="Tahoma" pitchFamily="34" charset="0"/>
            </a:endParaRPr>
          </a:p>
        </p:txBody>
      </p:sp>
    </p:spTree>
  </p:cSld>
  <p:clrMapOvr>
    <a:masterClrMapping/>
  </p:clrMapOvr>
  <p:transition>
    <p:wheel spokes="2"/>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7" descr="16511247"/>
          <p:cNvPicPr>
            <a:picLocks noChangeAspect="1" noChangeArrowheads="1"/>
          </p:cNvPicPr>
          <p:nvPr/>
        </p:nvPicPr>
        <p:blipFill>
          <a:blip r:embed="rId2"/>
          <a:srcRect/>
          <a:stretch>
            <a:fillRect/>
          </a:stretch>
        </p:blipFill>
        <p:spPr bwMode="auto">
          <a:xfrm>
            <a:off x="0" y="0"/>
            <a:ext cx="9144000" cy="7605713"/>
          </a:xfrm>
          <a:prstGeom prst="rect">
            <a:avLst/>
          </a:prstGeom>
          <a:noFill/>
          <a:ln w="9525">
            <a:noFill/>
            <a:miter lim="800000"/>
            <a:headEnd/>
            <a:tailEnd/>
          </a:ln>
        </p:spPr>
      </p:pic>
      <p:sp>
        <p:nvSpPr>
          <p:cNvPr id="24579" name="Rectangle 4"/>
          <p:cNvSpPr>
            <a:spLocks noGrp="1" noChangeArrowheads="1"/>
          </p:cNvSpPr>
          <p:nvPr>
            <p:ph type="title"/>
          </p:nvPr>
        </p:nvSpPr>
        <p:spPr>
          <a:xfrm>
            <a:off x="250825" y="1628775"/>
            <a:ext cx="8229600" cy="1143000"/>
          </a:xfrm>
        </p:spPr>
        <p:txBody>
          <a:bodyPr/>
          <a:lstStyle/>
          <a:p>
            <a:pPr eaLnBrk="1" hangingPunct="1"/>
            <a:r>
              <a:rPr lang="es-MX" sz="4800" smtClean="0">
                <a:solidFill>
                  <a:srgbClr val="FF3300"/>
                </a:solidFill>
              </a:rPr>
              <a:t>Templos o ciudades </a:t>
            </a:r>
            <a:br>
              <a:rPr lang="es-MX" sz="4800" smtClean="0">
                <a:solidFill>
                  <a:srgbClr val="FF3300"/>
                </a:solidFill>
              </a:rPr>
            </a:br>
            <a:r>
              <a:rPr lang="es-MX" sz="4800" smtClean="0">
                <a:solidFill>
                  <a:srgbClr val="FF3300"/>
                </a:solidFill>
              </a:rPr>
              <a:t>importantes</a:t>
            </a:r>
            <a:endParaRPr lang="es-ES" sz="4800" smtClean="0">
              <a:solidFill>
                <a:srgbClr val="FF3300"/>
              </a:solidFill>
            </a:endParaRPr>
          </a:p>
        </p:txBody>
      </p:sp>
      <p:sp>
        <p:nvSpPr>
          <p:cNvPr id="24580" name="Rectangle 5"/>
          <p:cNvSpPr>
            <a:spLocks noGrp="1" noChangeArrowheads="1"/>
          </p:cNvSpPr>
          <p:nvPr>
            <p:ph type="body" idx="1"/>
          </p:nvPr>
        </p:nvSpPr>
        <p:spPr>
          <a:xfrm>
            <a:off x="468313" y="3729038"/>
            <a:ext cx="8229600" cy="3128962"/>
          </a:xfrm>
        </p:spPr>
        <p:txBody>
          <a:bodyPr/>
          <a:lstStyle/>
          <a:p>
            <a:pPr algn="ctr" eaLnBrk="1" hangingPunct="1">
              <a:buFontTx/>
              <a:buNone/>
            </a:pPr>
            <a:r>
              <a:rPr lang="es-MX" sz="4400" smtClean="0">
                <a:solidFill>
                  <a:schemeClr val="hlink"/>
                </a:solidFill>
              </a:rPr>
              <a:t>Monte Alban</a:t>
            </a:r>
            <a:endParaRPr lang="es-ES" sz="4400" smtClean="0">
              <a:solidFill>
                <a:schemeClr val="hlink"/>
              </a:solidFill>
            </a:endParaRPr>
          </a:p>
        </p:txBody>
      </p:sp>
    </p:spTree>
  </p:cSld>
  <p:clrMapOvr>
    <a:masterClrMapping/>
  </p:clrMapOvr>
  <p:transition>
    <p:wheel spokes="2"/>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95288" y="981075"/>
            <a:ext cx="8229600" cy="1143000"/>
          </a:xfrm>
        </p:spPr>
        <p:txBody>
          <a:bodyPr/>
          <a:lstStyle/>
          <a:p>
            <a:pPr eaLnBrk="1" hangingPunct="1"/>
            <a:r>
              <a:rPr lang="es-MX" sz="8000" smtClean="0">
                <a:solidFill>
                  <a:srgbClr val="FF3300"/>
                </a:solidFill>
              </a:rPr>
              <a:t>Ubicación Geografica</a:t>
            </a:r>
            <a:endParaRPr lang="es-ES" sz="8000" smtClean="0">
              <a:solidFill>
                <a:srgbClr val="FF3300"/>
              </a:solidFill>
            </a:endParaRPr>
          </a:p>
        </p:txBody>
      </p:sp>
      <p:sp>
        <p:nvSpPr>
          <p:cNvPr id="25603" name="Rectangle 3"/>
          <p:cNvSpPr>
            <a:spLocks noGrp="1" noChangeArrowheads="1"/>
          </p:cNvSpPr>
          <p:nvPr>
            <p:ph type="body" idx="1"/>
          </p:nvPr>
        </p:nvSpPr>
        <p:spPr>
          <a:xfrm>
            <a:off x="611188" y="2781300"/>
            <a:ext cx="7921625" cy="2752725"/>
          </a:xfrm>
        </p:spPr>
        <p:txBody>
          <a:bodyPr/>
          <a:lstStyle/>
          <a:p>
            <a:pPr algn="ctr" eaLnBrk="1" hangingPunct="1">
              <a:buFontTx/>
              <a:buNone/>
            </a:pPr>
            <a:r>
              <a:rPr lang="es-MX" sz="6000" smtClean="0">
                <a:solidFill>
                  <a:schemeClr val="hlink"/>
                </a:solidFill>
                <a:latin typeface="Tahoma" pitchFamily="34" charset="0"/>
              </a:rPr>
              <a:t>Oaxaca</a:t>
            </a:r>
            <a:endParaRPr lang="es-ES" sz="6000" smtClean="0">
              <a:solidFill>
                <a:schemeClr val="hlink"/>
              </a:solidFill>
              <a:latin typeface="Tahoma" pitchFamily="34" charset="0"/>
            </a:endParaRPr>
          </a:p>
        </p:txBody>
      </p:sp>
    </p:spTree>
  </p:cSld>
  <p:clrMapOvr>
    <a:masterClrMapping/>
  </p:clrMapOvr>
  <p:transition>
    <p:wheel spokes="2"/>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95288" y="908050"/>
            <a:ext cx="8229600" cy="1143000"/>
          </a:xfrm>
        </p:spPr>
        <p:txBody>
          <a:bodyPr/>
          <a:lstStyle/>
          <a:p>
            <a:pPr eaLnBrk="1" hangingPunct="1"/>
            <a:r>
              <a:rPr lang="es-MX" sz="6000" smtClean="0">
                <a:solidFill>
                  <a:srgbClr val="FF3300"/>
                </a:solidFill>
              </a:rPr>
              <a:t>Expresiones culturales</a:t>
            </a:r>
            <a:br>
              <a:rPr lang="es-MX" sz="6000" smtClean="0">
                <a:solidFill>
                  <a:srgbClr val="FF3300"/>
                </a:solidFill>
              </a:rPr>
            </a:br>
            <a:r>
              <a:rPr lang="es-MX" sz="6000" smtClean="0">
                <a:solidFill>
                  <a:srgbClr val="FF3300"/>
                </a:solidFill>
              </a:rPr>
              <a:t> representativas</a:t>
            </a:r>
            <a:endParaRPr lang="es-ES" sz="6000" smtClean="0">
              <a:solidFill>
                <a:srgbClr val="FF3300"/>
              </a:solidFill>
            </a:endParaRPr>
          </a:p>
        </p:txBody>
      </p:sp>
      <p:sp>
        <p:nvSpPr>
          <p:cNvPr id="26627" name="Rectangle 3"/>
          <p:cNvSpPr>
            <a:spLocks noGrp="1" noChangeArrowheads="1"/>
          </p:cNvSpPr>
          <p:nvPr>
            <p:ph type="body" idx="1"/>
          </p:nvPr>
        </p:nvSpPr>
        <p:spPr>
          <a:xfrm>
            <a:off x="468313" y="2852738"/>
            <a:ext cx="8147050" cy="2697162"/>
          </a:xfrm>
        </p:spPr>
        <p:txBody>
          <a:bodyPr/>
          <a:lstStyle/>
          <a:p>
            <a:pPr algn="ctr" eaLnBrk="1" hangingPunct="1">
              <a:buFontTx/>
              <a:buNone/>
            </a:pPr>
            <a:r>
              <a:rPr lang="es-MX" sz="6000" smtClean="0">
                <a:solidFill>
                  <a:schemeClr val="hlink"/>
                </a:solidFill>
              </a:rPr>
              <a:t>Escritura en estelas</a:t>
            </a:r>
            <a:endParaRPr lang="es-ES" sz="6000" smtClean="0">
              <a:solidFill>
                <a:schemeClr val="hlink"/>
              </a:solidFill>
            </a:endParaRPr>
          </a:p>
        </p:txBody>
      </p:sp>
    </p:spTree>
  </p:cSld>
  <p:clrMapOvr>
    <a:masterClrMapping/>
  </p:clrMapOvr>
  <p:transition>
    <p:wheel spokes="2"/>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685800" y="2130425"/>
            <a:ext cx="7772400" cy="2090738"/>
          </a:xfrm>
        </p:spPr>
        <p:txBody>
          <a:bodyPr/>
          <a:lstStyle/>
          <a:p>
            <a:pPr eaLnBrk="1" hangingPunct="1"/>
            <a:r>
              <a:rPr lang="es-MX" sz="9600" smtClean="0">
                <a:solidFill>
                  <a:srgbClr val="6600CC"/>
                </a:solidFill>
              </a:rPr>
              <a:t>Civilización</a:t>
            </a:r>
            <a:br>
              <a:rPr lang="es-MX" sz="9600" smtClean="0">
                <a:solidFill>
                  <a:srgbClr val="6600CC"/>
                </a:solidFill>
              </a:rPr>
            </a:br>
            <a:r>
              <a:rPr lang="es-MX" sz="9600" smtClean="0">
                <a:solidFill>
                  <a:srgbClr val="6600CC"/>
                </a:solidFill>
              </a:rPr>
              <a:t>Tolteca</a:t>
            </a:r>
            <a:endParaRPr lang="es-ES" sz="9600" smtClean="0">
              <a:solidFill>
                <a:srgbClr val="6600CC"/>
              </a:solidFill>
            </a:endParaRPr>
          </a:p>
        </p:txBody>
      </p:sp>
    </p:spTree>
  </p:cSld>
  <p:clrMapOvr>
    <a:masterClrMapping/>
  </p:clrMapOvr>
  <p:transition>
    <p:wheel spokes="2"/>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s-MX" smtClean="0">
                <a:solidFill>
                  <a:srgbClr val="FF3300"/>
                </a:solidFill>
              </a:rPr>
              <a:t>Cultura Tolteca</a:t>
            </a:r>
            <a:endParaRPr lang="es-ES" smtClean="0">
              <a:solidFill>
                <a:srgbClr val="FF3300"/>
              </a:solidFill>
            </a:endParaRPr>
          </a:p>
        </p:txBody>
      </p:sp>
      <p:sp>
        <p:nvSpPr>
          <p:cNvPr id="28675" name="Rectangle 3"/>
          <p:cNvSpPr>
            <a:spLocks noGrp="1" noChangeArrowheads="1"/>
          </p:cNvSpPr>
          <p:nvPr>
            <p:ph type="body" idx="1"/>
          </p:nvPr>
        </p:nvSpPr>
        <p:spPr/>
        <p:txBody>
          <a:bodyPr/>
          <a:lstStyle/>
          <a:p>
            <a:pPr eaLnBrk="1" hangingPunct="1">
              <a:lnSpc>
                <a:spcPct val="80000"/>
              </a:lnSpc>
              <a:buFontTx/>
              <a:buNone/>
            </a:pPr>
            <a:r>
              <a:rPr lang="es-ES" sz="2800" smtClean="0">
                <a:solidFill>
                  <a:schemeClr val="hlink"/>
                </a:solidFill>
              </a:rPr>
              <a:t>   La cultura </a:t>
            </a:r>
            <a:r>
              <a:rPr lang="es-ES" sz="2800" b="1" smtClean="0">
                <a:solidFill>
                  <a:schemeClr val="hlink"/>
                </a:solidFill>
              </a:rPr>
              <a:t>tolteca</a:t>
            </a:r>
            <a:r>
              <a:rPr lang="es-ES" sz="2800" smtClean="0">
                <a:solidFill>
                  <a:schemeClr val="hlink"/>
                </a:solidFill>
              </a:rPr>
              <a:t> es una cultura arqueológica mesoamericana cuyo centro ceremonial principal fue la ciudad de Tollan-Xicocotitlan, localizada en lo que actualmente se conoce como Tula de Allende (estado de Hidalgo, México). El gentilicio deriva del náhuatl </a:t>
            </a:r>
            <a:r>
              <a:rPr lang="es-ES" sz="2800" i="1" smtClean="0">
                <a:solidFill>
                  <a:schemeClr val="hlink"/>
                </a:solidFill>
              </a:rPr>
              <a:t>toltécatl</a:t>
            </a:r>
            <a:r>
              <a:rPr lang="es-ES" sz="2800" smtClean="0">
                <a:solidFill>
                  <a:schemeClr val="hlink"/>
                </a:solidFill>
              </a:rPr>
              <a:t>, que originalmente designa a los nativos de los lugares llamados </a:t>
            </a:r>
            <a:r>
              <a:rPr lang="es-ES" sz="2800" i="1" smtClean="0">
                <a:solidFill>
                  <a:schemeClr val="hlink"/>
                </a:solidFill>
              </a:rPr>
              <a:t>Tollan</a:t>
            </a:r>
            <a:r>
              <a:rPr lang="es-ES" sz="2800" smtClean="0">
                <a:solidFill>
                  <a:schemeClr val="hlink"/>
                </a:solidFill>
              </a:rPr>
              <a:t>, pero que después, durante la época mexica, pasó a ser sinónimo de </a:t>
            </a:r>
            <a:r>
              <a:rPr lang="es-ES" sz="2800" i="1" smtClean="0">
                <a:solidFill>
                  <a:schemeClr val="hlink"/>
                </a:solidFill>
              </a:rPr>
              <a:t>artesano</a:t>
            </a:r>
            <a:r>
              <a:rPr lang="es-ES" sz="2800" smtClean="0">
                <a:solidFill>
                  <a:schemeClr val="hlink"/>
                </a:solidFill>
              </a:rPr>
              <a:t> o </a:t>
            </a:r>
            <a:r>
              <a:rPr lang="es-ES" sz="2800" i="1" smtClean="0">
                <a:solidFill>
                  <a:schemeClr val="hlink"/>
                </a:solidFill>
              </a:rPr>
              <a:t>artista</a:t>
            </a:r>
            <a:r>
              <a:rPr lang="es-ES" sz="2800" smtClean="0">
                <a:solidFill>
                  <a:schemeClr val="hlink"/>
                </a:solidFill>
              </a:rPr>
              <a:t>. Esto se debe, entre otras cosas, a la relación mitológica establecida entre Xicocotitlan y la mítica Tollan.</a:t>
            </a:r>
          </a:p>
        </p:txBody>
      </p:sp>
    </p:spTree>
  </p:cSld>
  <p:clrMapOvr>
    <a:masterClrMapping/>
  </p:clrMapOvr>
  <p:transition>
    <p:wheel spokes="2"/>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s-MX" sz="6600" smtClean="0">
                <a:solidFill>
                  <a:srgbClr val="FF3300"/>
                </a:solidFill>
              </a:rPr>
              <a:t>Ubicación temporal</a:t>
            </a:r>
            <a:endParaRPr lang="es-ES" sz="6600" smtClean="0">
              <a:solidFill>
                <a:srgbClr val="FF3300"/>
              </a:solidFill>
            </a:endParaRPr>
          </a:p>
        </p:txBody>
      </p:sp>
      <p:sp>
        <p:nvSpPr>
          <p:cNvPr id="29699" name="Rectangle 3"/>
          <p:cNvSpPr>
            <a:spLocks noGrp="1" noChangeArrowheads="1"/>
          </p:cNvSpPr>
          <p:nvPr>
            <p:ph type="body" idx="1"/>
          </p:nvPr>
        </p:nvSpPr>
        <p:spPr>
          <a:xfrm>
            <a:off x="395288" y="2276475"/>
            <a:ext cx="8229600" cy="1800225"/>
          </a:xfrm>
        </p:spPr>
        <p:txBody>
          <a:bodyPr/>
          <a:lstStyle/>
          <a:p>
            <a:pPr algn="ctr" eaLnBrk="1" hangingPunct="1">
              <a:buFontTx/>
              <a:buNone/>
            </a:pPr>
            <a:r>
              <a:rPr lang="es-MX" sz="8800" smtClean="0">
                <a:solidFill>
                  <a:schemeClr val="hlink"/>
                </a:solidFill>
                <a:latin typeface="Tahoma" pitchFamily="34" charset="0"/>
              </a:rPr>
              <a:t>Del 9OO al</a:t>
            </a:r>
          </a:p>
          <a:p>
            <a:pPr algn="ctr" eaLnBrk="1" hangingPunct="1">
              <a:buFontTx/>
              <a:buNone/>
            </a:pPr>
            <a:r>
              <a:rPr lang="es-MX" sz="8800" smtClean="0">
                <a:solidFill>
                  <a:schemeClr val="hlink"/>
                </a:solidFill>
                <a:latin typeface="Tahoma" pitchFamily="34" charset="0"/>
              </a:rPr>
              <a:t>111O d.C.</a:t>
            </a:r>
            <a:endParaRPr lang="es-ES" sz="8800" smtClean="0">
              <a:solidFill>
                <a:schemeClr val="hlink"/>
              </a:solidFill>
              <a:latin typeface="Tahoma" pitchFamily="34" charset="0"/>
            </a:endParaRPr>
          </a:p>
        </p:txBody>
      </p:sp>
    </p:spTree>
  </p:cSld>
  <p:clrMapOvr>
    <a:masterClrMapping/>
  </p:clrMapOvr>
  <p:transition>
    <p:wheel spokes="2"/>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9"/>
          <p:cNvSpPr txBox="1">
            <a:spLocks noChangeArrowheads="1"/>
          </p:cNvSpPr>
          <p:nvPr/>
        </p:nvSpPr>
        <p:spPr bwMode="auto">
          <a:xfrm>
            <a:off x="0" y="0"/>
            <a:ext cx="3851275" cy="6970713"/>
          </a:xfrm>
          <a:prstGeom prst="rect">
            <a:avLst/>
          </a:prstGeom>
          <a:solidFill>
            <a:schemeClr val="tx2"/>
          </a:solidFill>
          <a:ln w="9525">
            <a:noFill/>
            <a:miter lim="800000"/>
            <a:headEnd/>
            <a:tailEnd/>
          </a:ln>
        </p:spPr>
        <p:txBody>
          <a:bodyPr>
            <a:spAutoFit/>
          </a:bodyPr>
          <a:lstStyle/>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ES"/>
          </a:p>
        </p:txBody>
      </p:sp>
      <p:pic>
        <p:nvPicPr>
          <p:cNvPr id="30723" name="Picture 8" descr="toltecas+1"/>
          <p:cNvPicPr>
            <a:picLocks noChangeAspect="1" noChangeArrowheads="1"/>
          </p:cNvPicPr>
          <p:nvPr/>
        </p:nvPicPr>
        <p:blipFill>
          <a:blip r:embed="rId2"/>
          <a:srcRect/>
          <a:stretch>
            <a:fillRect/>
          </a:stretch>
        </p:blipFill>
        <p:spPr bwMode="auto">
          <a:xfrm>
            <a:off x="2700338" y="0"/>
            <a:ext cx="6443662" cy="7100888"/>
          </a:xfrm>
          <a:prstGeom prst="rect">
            <a:avLst/>
          </a:prstGeom>
          <a:noFill/>
          <a:ln w="9525">
            <a:noFill/>
            <a:miter lim="800000"/>
            <a:headEnd/>
            <a:tailEnd/>
          </a:ln>
        </p:spPr>
      </p:pic>
      <p:sp>
        <p:nvSpPr>
          <p:cNvPr id="30724" name="Rectangle 3"/>
          <p:cNvSpPr>
            <a:spLocks noGrp="1" noChangeArrowheads="1"/>
          </p:cNvSpPr>
          <p:nvPr>
            <p:ph type="title"/>
          </p:nvPr>
        </p:nvSpPr>
        <p:spPr>
          <a:xfrm>
            <a:off x="250825" y="1628775"/>
            <a:ext cx="8229600" cy="1143000"/>
          </a:xfrm>
        </p:spPr>
        <p:txBody>
          <a:bodyPr/>
          <a:lstStyle/>
          <a:p>
            <a:pPr eaLnBrk="1" hangingPunct="1"/>
            <a:r>
              <a:rPr lang="es-MX" sz="4800" smtClean="0">
                <a:solidFill>
                  <a:srgbClr val="FF3300"/>
                </a:solidFill>
              </a:rPr>
              <a:t>Templos o ciudades </a:t>
            </a:r>
            <a:br>
              <a:rPr lang="es-MX" sz="4800" smtClean="0">
                <a:solidFill>
                  <a:srgbClr val="FF3300"/>
                </a:solidFill>
              </a:rPr>
            </a:br>
            <a:r>
              <a:rPr lang="es-MX" sz="4800" smtClean="0">
                <a:solidFill>
                  <a:srgbClr val="FF3300"/>
                </a:solidFill>
              </a:rPr>
              <a:t>importantes</a:t>
            </a:r>
            <a:endParaRPr lang="es-ES" sz="4800" smtClean="0">
              <a:solidFill>
                <a:srgbClr val="FF3300"/>
              </a:solidFill>
            </a:endParaRPr>
          </a:p>
        </p:txBody>
      </p:sp>
      <p:sp>
        <p:nvSpPr>
          <p:cNvPr id="30725" name="Rectangle 4"/>
          <p:cNvSpPr>
            <a:spLocks noGrp="1" noChangeArrowheads="1"/>
          </p:cNvSpPr>
          <p:nvPr>
            <p:ph type="body" idx="1"/>
          </p:nvPr>
        </p:nvSpPr>
        <p:spPr>
          <a:xfrm>
            <a:off x="468313" y="3729038"/>
            <a:ext cx="8229600" cy="3128962"/>
          </a:xfrm>
        </p:spPr>
        <p:txBody>
          <a:bodyPr/>
          <a:lstStyle/>
          <a:p>
            <a:pPr algn="ctr" eaLnBrk="1" hangingPunct="1">
              <a:buFontTx/>
              <a:buNone/>
            </a:pPr>
            <a:r>
              <a:rPr lang="es-MX" sz="4400" smtClean="0">
                <a:solidFill>
                  <a:schemeClr val="hlink"/>
                </a:solidFill>
              </a:rPr>
              <a:t>Tula</a:t>
            </a:r>
            <a:endParaRPr lang="es-ES" sz="4400" smtClean="0">
              <a:solidFill>
                <a:schemeClr val="hlink"/>
              </a:solidFill>
            </a:endParaRPr>
          </a:p>
        </p:txBody>
      </p:sp>
    </p:spTree>
  </p:cSld>
  <p:clrMapOvr>
    <a:masterClrMapping/>
  </p:clrMapOvr>
  <p:transition>
    <p:wheel spokes="2"/>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s-MX" smtClean="0">
                <a:solidFill>
                  <a:srgbClr val="FF3300"/>
                </a:solidFill>
              </a:rPr>
              <a:t>Cultura Olmeca</a:t>
            </a:r>
            <a:endParaRPr lang="es-ES" smtClean="0">
              <a:solidFill>
                <a:srgbClr val="FF3300"/>
              </a:solidFill>
            </a:endParaRPr>
          </a:p>
        </p:txBody>
      </p:sp>
      <p:sp>
        <p:nvSpPr>
          <p:cNvPr id="4099" name="Rectangle 3"/>
          <p:cNvSpPr>
            <a:spLocks noGrp="1" noChangeArrowheads="1"/>
          </p:cNvSpPr>
          <p:nvPr>
            <p:ph type="body" idx="1"/>
          </p:nvPr>
        </p:nvSpPr>
        <p:spPr/>
        <p:txBody>
          <a:bodyPr/>
          <a:lstStyle/>
          <a:p>
            <a:pPr eaLnBrk="1" hangingPunct="1">
              <a:lnSpc>
                <a:spcPct val="80000"/>
              </a:lnSpc>
              <a:buFontTx/>
              <a:buNone/>
            </a:pPr>
            <a:r>
              <a:rPr lang="es-ES" sz="2000" smtClean="0">
                <a:solidFill>
                  <a:schemeClr val="hlink"/>
                </a:solidFill>
                <a:latin typeface="Tahoma" pitchFamily="34" charset="0"/>
              </a:rPr>
              <a:t>    La cultura Olmeca o cultura madre es el nombre que recibe una cultura que se desarrolló durante el Preclásico Medio. Aunque se han encontrado indicios de su presencia en amplias zonas de esta área cultural, se considera que el área nuclear Olmeca o zona metropolitana abarca la parte sureste del estado de Veracruz y el oeste de Tabasco. Se desconoce a ciencia cierta la filiación étnica esto es, quiénes son los ascendientes de este pueblo, aunque hay numerosas hipótesis que han intentado resolver la incógnita de la identidad de los Olmecas. En ese sentido, es necesario hacer la aclaración de que el etnónimo Olmeca les fue impuesto por los arqueólogos del siglo XX, y no deben ser confundidos con los Olmeca-xicalancas, que fueron un grupo que floreció en el Epiclásico en sitios del centro de México como Cacaxtle.</a:t>
            </a:r>
          </a:p>
        </p:txBody>
      </p:sp>
    </p:spTree>
  </p:cSld>
  <p:clrMapOvr>
    <a:masterClrMapping/>
  </p:clrMapOvr>
  <p:transition>
    <p:wheel spokes="2"/>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95288" y="981075"/>
            <a:ext cx="8229600" cy="1143000"/>
          </a:xfrm>
        </p:spPr>
        <p:txBody>
          <a:bodyPr/>
          <a:lstStyle/>
          <a:p>
            <a:pPr eaLnBrk="1" hangingPunct="1"/>
            <a:r>
              <a:rPr lang="es-MX" sz="8000" smtClean="0">
                <a:solidFill>
                  <a:srgbClr val="FF3300"/>
                </a:solidFill>
              </a:rPr>
              <a:t>Ubicación Geografica</a:t>
            </a:r>
            <a:endParaRPr lang="es-ES" sz="8000" smtClean="0">
              <a:solidFill>
                <a:srgbClr val="FF3300"/>
              </a:solidFill>
            </a:endParaRPr>
          </a:p>
        </p:txBody>
      </p:sp>
      <p:sp>
        <p:nvSpPr>
          <p:cNvPr id="31747" name="Rectangle 3"/>
          <p:cNvSpPr>
            <a:spLocks noGrp="1" noChangeArrowheads="1"/>
          </p:cNvSpPr>
          <p:nvPr>
            <p:ph type="body" idx="1"/>
          </p:nvPr>
        </p:nvSpPr>
        <p:spPr>
          <a:xfrm>
            <a:off x="611188" y="2781300"/>
            <a:ext cx="7921625" cy="2752725"/>
          </a:xfrm>
        </p:spPr>
        <p:txBody>
          <a:bodyPr/>
          <a:lstStyle/>
          <a:p>
            <a:pPr algn="ctr" eaLnBrk="1" hangingPunct="1">
              <a:buFontTx/>
              <a:buNone/>
            </a:pPr>
            <a:r>
              <a:rPr lang="es-MX" sz="6000" smtClean="0">
                <a:solidFill>
                  <a:schemeClr val="hlink"/>
                </a:solidFill>
                <a:latin typeface="Tahoma" pitchFamily="34" charset="0"/>
              </a:rPr>
              <a:t>Hidalgo</a:t>
            </a:r>
            <a:endParaRPr lang="es-ES" sz="6000" smtClean="0">
              <a:solidFill>
                <a:schemeClr val="hlink"/>
              </a:solidFill>
              <a:latin typeface="Tahoma" pitchFamily="34" charset="0"/>
            </a:endParaRPr>
          </a:p>
        </p:txBody>
      </p:sp>
    </p:spTree>
  </p:cSld>
  <p:clrMapOvr>
    <a:masterClrMapping/>
  </p:clrMapOvr>
  <p:transition>
    <p:wheel spokes="2"/>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95288" y="908050"/>
            <a:ext cx="8229600" cy="1143000"/>
          </a:xfrm>
        </p:spPr>
        <p:txBody>
          <a:bodyPr/>
          <a:lstStyle/>
          <a:p>
            <a:pPr eaLnBrk="1" hangingPunct="1"/>
            <a:r>
              <a:rPr lang="es-MX" sz="6000" smtClean="0">
                <a:solidFill>
                  <a:srgbClr val="FF3300"/>
                </a:solidFill>
              </a:rPr>
              <a:t>Expresiones culturales</a:t>
            </a:r>
            <a:br>
              <a:rPr lang="es-MX" sz="6000" smtClean="0">
                <a:solidFill>
                  <a:srgbClr val="FF3300"/>
                </a:solidFill>
              </a:rPr>
            </a:br>
            <a:r>
              <a:rPr lang="es-MX" sz="6000" smtClean="0">
                <a:solidFill>
                  <a:srgbClr val="FF3300"/>
                </a:solidFill>
              </a:rPr>
              <a:t> representativas</a:t>
            </a:r>
            <a:endParaRPr lang="es-ES" sz="6000" smtClean="0">
              <a:solidFill>
                <a:srgbClr val="FF3300"/>
              </a:solidFill>
            </a:endParaRPr>
          </a:p>
        </p:txBody>
      </p:sp>
      <p:sp>
        <p:nvSpPr>
          <p:cNvPr id="32771" name="Rectangle 3"/>
          <p:cNvSpPr>
            <a:spLocks noGrp="1" noChangeArrowheads="1"/>
          </p:cNvSpPr>
          <p:nvPr>
            <p:ph type="body" idx="1"/>
          </p:nvPr>
        </p:nvSpPr>
        <p:spPr>
          <a:xfrm>
            <a:off x="468313" y="2852738"/>
            <a:ext cx="8147050" cy="2697162"/>
          </a:xfrm>
        </p:spPr>
        <p:txBody>
          <a:bodyPr/>
          <a:lstStyle/>
          <a:p>
            <a:pPr algn="ctr" eaLnBrk="1" hangingPunct="1">
              <a:buFontTx/>
              <a:buNone/>
            </a:pPr>
            <a:r>
              <a:rPr lang="es-MX" sz="6000" smtClean="0">
                <a:solidFill>
                  <a:schemeClr val="hlink"/>
                </a:solidFill>
              </a:rPr>
              <a:t>Chac Mool y atlantes</a:t>
            </a:r>
            <a:endParaRPr lang="es-ES" sz="6000" smtClean="0">
              <a:solidFill>
                <a:schemeClr val="hlink"/>
              </a:solidFill>
            </a:endParaRPr>
          </a:p>
        </p:txBody>
      </p:sp>
    </p:spTree>
  </p:cSld>
  <p:clrMapOvr>
    <a:masterClrMapping/>
  </p:clrMapOvr>
  <p:transition>
    <p:wheel spokes="2"/>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2130425"/>
            <a:ext cx="7772400" cy="2090738"/>
          </a:xfrm>
        </p:spPr>
        <p:txBody>
          <a:bodyPr/>
          <a:lstStyle/>
          <a:p>
            <a:pPr eaLnBrk="1" hangingPunct="1"/>
            <a:r>
              <a:rPr lang="es-MX" sz="9600" smtClean="0">
                <a:solidFill>
                  <a:srgbClr val="6600CC"/>
                </a:solidFill>
              </a:rPr>
              <a:t>Civilización</a:t>
            </a:r>
            <a:br>
              <a:rPr lang="es-MX" sz="9600" smtClean="0">
                <a:solidFill>
                  <a:srgbClr val="6600CC"/>
                </a:solidFill>
              </a:rPr>
            </a:br>
            <a:r>
              <a:rPr lang="es-MX" sz="9600" smtClean="0">
                <a:solidFill>
                  <a:srgbClr val="6600CC"/>
                </a:solidFill>
              </a:rPr>
              <a:t>Mexica</a:t>
            </a:r>
            <a:endParaRPr lang="es-ES" sz="9600" smtClean="0">
              <a:solidFill>
                <a:srgbClr val="6600CC"/>
              </a:solidFill>
            </a:endParaRPr>
          </a:p>
        </p:txBody>
      </p:sp>
    </p:spTree>
  </p:cSld>
  <p:clrMapOvr>
    <a:masterClrMapping/>
  </p:clrMapOvr>
  <p:transition>
    <p:wheel spokes="2"/>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s-MX" smtClean="0">
                <a:solidFill>
                  <a:srgbClr val="FF3300"/>
                </a:solidFill>
              </a:rPr>
              <a:t>Cultura Mexica</a:t>
            </a:r>
            <a:endParaRPr lang="es-ES" smtClean="0">
              <a:solidFill>
                <a:srgbClr val="FF3300"/>
              </a:solidFill>
            </a:endParaRPr>
          </a:p>
        </p:txBody>
      </p:sp>
      <p:sp>
        <p:nvSpPr>
          <p:cNvPr id="34819" name="Rectangle 3"/>
          <p:cNvSpPr>
            <a:spLocks noGrp="1" noChangeArrowheads="1"/>
          </p:cNvSpPr>
          <p:nvPr>
            <p:ph type="body" idx="1"/>
          </p:nvPr>
        </p:nvSpPr>
        <p:spPr/>
        <p:txBody>
          <a:bodyPr/>
          <a:lstStyle/>
          <a:p>
            <a:pPr eaLnBrk="1" hangingPunct="1">
              <a:buFontTx/>
              <a:buNone/>
            </a:pPr>
            <a:r>
              <a:rPr lang="es-ES" sz="2800" smtClean="0">
                <a:solidFill>
                  <a:srgbClr val="009999"/>
                </a:solidFill>
              </a:rPr>
              <a:t>    Los </a:t>
            </a:r>
            <a:r>
              <a:rPr lang="es-ES" sz="2800" b="1" smtClean="0">
                <a:solidFill>
                  <a:srgbClr val="009999"/>
                </a:solidFill>
              </a:rPr>
              <a:t>mexicas</a:t>
            </a:r>
            <a:r>
              <a:rPr lang="es-ES" sz="2800" smtClean="0">
                <a:solidFill>
                  <a:srgbClr val="009999"/>
                </a:solidFill>
              </a:rPr>
              <a:t> fueron un pueblo indígena de filiación nahua que fundó México-Tenochtitlan y hacia el siglo XV en el periodo Posclásico tardío se convirtió en el centro de uno de los Estados más extensos que conoció Mesoamérica asentados en un islote al poniente del Lago de Texcoco hoy prácticamente desecado, sobre el que se asienta la actual Ciudad de México, y que corresponde a la ubicación geográfica de la misma.</a:t>
            </a:r>
          </a:p>
        </p:txBody>
      </p:sp>
    </p:spTree>
  </p:cSld>
  <p:clrMapOvr>
    <a:masterClrMapping/>
  </p:clrMapOvr>
  <p:transition>
    <p:wheel spokes="2"/>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s-MX" sz="6600" smtClean="0">
                <a:solidFill>
                  <a:srgbClr val="FF3300"/>
                </a:solidFill>
              </a:rPr>
              <a:t>Ubicación temporal</a:t>
            </a:r>
            <a:endParaRPr lang="es-ES" sz="6600" smtClean="0">
              <a:solidFill>
                <a:srgbClr val="FF3300"/>
              </a:solidFill>
            </a:endParaRPr>
          </a:p>
        </p:txBody>
      </p:sp>
      <p:sp>
        <p:nvSpPr>
          <p:cNvPr id="35843" name="Rectangle 3"/>
          <p:cNvSpPr>
            <a:spLocks noGrp="1" noChangeArrowheads="1"/>
          </p:cNvSpPr>
          <p:nvPr>
            <p:ph type="body" idx="1"/>
          </p:nvPr>
        </p:nvSpPr>
        <p:spPr>
          <a:xfrm>
            <a:off x="395288" y="2276475"/>
            <a:ext cx="8229600" cy="1800225"/>
          </a:xfrm>
        </p:spPr>
        <p:txBody>
          <a:bodyPr/>
          <a:lstStyle/>
          <a:p>
            <a:pPr algn="ctr" eaLnBrk="1" hangingPunct="1">
              <a:buFontTx/>
              <a:buNone/>
            </a:pPr>
            <a:r>
              <a:rPr lang="es-MX" sz="8800" smtClean="0">
                <a:solidFill>
                  <a:schemeClr val="hlink"/>
                </a:solidFill>
                <a:latin typeface="Tahoma" pitchFamily="34" charset="0"/>
              </a:rPr>
              <a:t>Del 1325 al</a:t>
            </a:r>
          </a:p>
          <a:p>
            <a:pPr algn="ctr" eaLnBrk="1" hangingPunct="1">
              <a:buFontTx/>
              <a:buNone/>
            </a:pPr>
            <a:r>
              <a:rPr lang="es-MX" sz="8800" smtClean="0">
                <a:solidFill>
                  <a:schemeClr val="hlink"/>
                </a:solidFill>
                <a:latin typeface="Tahoma" pitchFamily="34" charset="0"/>
              </a:rPr>
              <a:t>1521 d.C.</a:t>
            </a:r>
            <a:endParaRPr lang="es-ES" sz="8800" smtClean="0">
              <a:solidFill>
                <a:schemeClr val="hlink"/>
              </a:solidFill>
              <a:latin typeface="Tahoma" pitchFamily="34" charset="0"/>
            </a:endParaRPr>
          </a:p>
        </p:txBody>
      </p:sp>
    </p:spTree>
  </p:cSld>
  <p:clrMapOvr>
    <a:masterClrMapping/>
  </p:clrMapOvr>
  <p:transition>
    <p:wheel spokes="2"/>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http://1.bp.blogspot.com/_7T8uqKxUvn4/Sx7VMR4HD3I/AAAAAAAAAko/nVB6bHSJSoE/s400/TLATELOLCO+019.jpg"/>
          <p:cNvPicPr>
            <a:picLocks noChangeAspect="1" noChangeArrowheads="1"/>
          </p:cNvPicPr>
          <p:nvPr/>
        </p:nvPicPr>
        <p:blipFill>
          <a:blip r:embed="rId2"/>
          <a:srcRect/>
          <a:stretch>
            <a:fillRect/>
          </a:stretch>
        </p:blipFill>
        <p:spPr bwMode="auto">
          <a:xfrm>
            <a:off x="3000375" y="0"/>
            <a:ext cx="6143625" cy="6858000"/>
          </a:xfrm>
          <a:prstGeom prst="rect">
            <a:avLst/>
          </a:prstGeom>
          <a:noFill/>
          <a:ln w="9525">
            <a:noFill/>
            <a:miter lim="800000"/>
            <a:headEnd/>
            <a:tailEnd/>
          </a:ln>
        </p:spPr>
      </p:pic>
      <p:sp>
        <p:nvSpPr>
          <p:cNvPr id="36867" name="Text Box 9"/>
          <p:cNvSpPr txBox="1">
            <a:spLocks noChangeArrowheads="1"/>
          </p:cNvSpPr>
          <p:nvPr/>
        </p:nvSpPr>
        <p:spPr bwMode="auto">
          <a:xfrm>
            <a:off x="0" y="0"/>
            <a:ext cx="3851275" cy="6970713"/>
          </a:xfrm>
          <a:prstGeom prst="rect">
            <a:avLst/>
          </a:prstGeom>
          <a:solidFill>
            <a:schemeClr val="tx2"/>
          </a:solidFill>
          <a:ln w="9525">
            <a:noFill/>
            <a:miter lim="800000"/>
            <a:headEnd/>
            <a:tailEnd/>
          </a:ln>
        </p:spPr>
        <p:txBody>
          <a:bodyPr>
            <a:spAutoFit/>
          </a:bodyPr>
          <a:lstStyle/>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ES"/>
          </a:p>
        </p:txBody>
      </p:sp>
      <p:sp>
        <p:nvSpPr>
          <p:cNvPr id="36868" name="Rectangle 3"/>
          <p:cNvSpPr>
            <a:spLocks noGrp="1" noChangeArrowheads="1"/>
          </p:cNvSpPr>
          <p:nvPr>
            <p:ph type="title"/>
          </p:nvPr>
        </p:nvSpPr>
        <p:spPr>
          <a:xfrm>
            <a:off x="250825" y="1628775"/>
            <a:ext cx="8229600" cy="1143000"/>
          </a:xfrm>
        </p:spPr>
        <p:txBody>
          <a:bodyPr/>
          <a:lstStyle/>
          <a:p>
            <a:pPr eaLnBrk="1" hangingPunct="1"/>
            <a:r>
              <a:rPr lang="es-MX" sz="4800" smtClean="0">
                <a:solidFill>
                  <a:srgbClr val="FF3300"/>
                </a:solidFill>
              </a:rPr>
              <a:t>Templos o ciudades </a:t>
            </a:r>
            <a:br>
              <a:rPr lang="es-MX" sz="4800" smtClean="0">
                <a:solidFill>
                  <a:srgbClr val="FF3300"/>
                </a:solidFill>
              </a:rPr>
            </a:br>
            <a:r>
              <a:rPr lang="es-MX" sz="4800" smtClean="0">
                <a:solidFill>
                  <a:srgbClr val="FF3300"/>
                </a:solidFill>
              </a:rPr>
              <a:t>importantes</a:t>
            </a:r>
            <a:endParaRPr lang="es-ES" sz="4800" smtClean="0">
              <a:solidFill>
                <a:srgbClr val="FF3300"/>
              </a:solidFill>
            </a:endParaRPr>
          </a:p>
        </p:txBody>
      </p:sp>
      <p:sp>
        <p:nvSpPr>
          <p:cNvPr id="36869" name="Rectangle 4"/>
          <p:cNvSpPr>
            <a:spLocks noGrp="1" noChangeArrowheads="1"/>
          </p:cNvSpPr>
          <p:nvPr>
            <p:ph type="body" idx="1"/>
          </p:nvPr>
        </p:nvSpPr>
        <p:spPr>
          <a:xfrm>
            <a:off x="468313" y="3729038"/>
            <a:ext cx="8229600" cy="3128962"/>
          </a:xfrm>
        </p:spPr>
        <p:txBody>
          <a:bodyPr/>
          <a:lstStyle/>
          <a:p>
            <a:pPr algn="ctr" eaLnBrk="1" hangingPunct="1">
              <a:buFontTx/>
              <a:buNone/>
            </a:pPr>
            <a:r>
              <a:rPr lang="es-ES" sz="4400" smtClean="0">
                <a:solidFill>
                  <a:schemeClr val="hlink"/>
                </a:solidFill>
              </a:rPr>
              <a:t>Templo Mayor</a:t>
            </a:r>
          </a:p>
        </p:txBody>
      </p:sp>
    </p:spTree>
  </p:cSld>
  <p:clrMapOvr>
    <a:masterClrMapping/>
  </p:clrMapOvr>
  <p:transition>
    <p:wheel spokes="2"/>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95288" y="981075"/>
            <a:ext cx="8229600" cy="1143000"/>
          </a:xfrm>
        </p:spPr>
        <p:txBody>
          <a:bodyPr/>
          <a:lstStyle/>
          <a:p>
            <a:pPr eaLnBrk="1" hangingPunct="1"/>
            <a:r>
              <a:rPr lang="es-MX" sz="8000" smtClean="0">
                <a:solidFill>
                  <a:srgbClr val="FF3300"/>
                </a:solidFill>
              </a:rPr>
              <a:t>Ubicación Geografica</a:t>
            </a:r>
            <a:endParaRPr lang="es-ES" sz="8000" smtClean="0">
              <a:solidFill>
                <a:srgbClr val="FF3300"/>
              </a:solidFill>
            </a:endParaRPr>
          </a:p>
        </p:txBody>
      </p:sp>
      <p:sp>
        <p:nvSpPr>
          <p:cNvPr id="37891" name="Rectangle 3"/>
          <p:cNvSpPr>
            <a:spLocks noGrp="1" noChangeArrowheads="1"/>
          </p:cNvSpPr>
          <p:nvPr>
            <p:ph type="body" idx="1"/>
          </p:nvPr>
        </p:nvSpPr>
        <p:spPr>
          <a:xfrm>
            <a:off x="611188" y="2781300"/>
            <a:ext cx="7921625" cy="2752725"/>
          </a:xfrm>
        </p:spPr>
        <p:txBody>
          <a:bodyPr/>
          <a:lstStyle/>
          <a:p>
            <a:pPr algn="ctr" eaLnBrk="1" hangingPunct="1">
              <a:buFontTx/>
              <a:buNone/>
            </a:pPr>
            <a:r>
              <a:rPr lang="es-ES" sz="6000" smtClean="0">
                <a:solidFill>
                  <a:schemeClr val="hlink"/>
                </a:solidFill>
                <a:latin typeface="Tahoma" pitchFamily="34" charset="0"/>
              </a:rPr>
              <a:t>Distrito Federal</a:t>
            </a:r>
          </a:p>
        </p:txBody>
      </p:sp>
    </p:spTree>
  </p:cSld>
  <p:clrMapOvr>
    <a:masterClrMapping/>
  </p:clrMapOvr>
  <p:transition>
    <p:wheel spokes="2"/>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95288" y="908050"/>
            <a:ext cx="8229600" cy="1143000"/>
          </a:xfrm>
        </p:spPr>
        <p:txBody>
          <a:bodyPr/>
          <a:lstStyle/>
          <a:p>
            <a:pPr eaLnBrk="1" hangingPunct="1"/>
            <a:r>
              <a:rPr lang="es-MX" sz="6000" smtClean="0">
                <a:solidFill>
                  <a:srgbClr val="FF3300"/>
                </a:solidFill>
              </a:rPr>
              <a:t>Expresiones culturales</a:t>
            </a:r>
            <a:br>
              <a:rPr lang="es-MX" sz="6000" smtClean="0">
                <a:solidFill>
                  <a:srgbClr val="FF3300"/>
                </a:solidFill>
              </a:rPr>
            </a:br>
            <a:r>
              <a:rPr lang="es-MX" sz="6000" smtClean="0">
                <a:solidFill>
                  <a:srgbClr val="FF3300"/>
                </a:solidFill>
              </a:rPr>
              <a:t> representativas</a:t>
            </a:r>
            <a:endParaRPr lang="es-ES" sz="6000" smtClean="0">
              <a:solidFill>
                <a:srgbClr val="FF3300"/>
              </a:solidFill>
            </a:endParaRPr>
          </a:p>
        </p:txBody>
      </p:sp>
      <p:sp>
        <p:nvSpPr>
          <p:cNvPr id="38915" name="Rectangle 3"/>
          <p:cNvSpPr>
            <a:spLocks noGrp="1" noChangeArrowheads="1"/>
          </p:cNvSpPr>
          <p:nvPr>
            <p:ph type="body" idx="1"/>
          </p:nvPr>
        </p:nvSpPr>
        <p:spPr>
          <a:xfrm>
            <a:off x="468313" y="2852738"/>
            <a:ext cx="8147050" cy="2697162"/>
          </a:xfrm>
        </p:spPr>
        <p:txBody>
          <a:bodyPr/>
          <a:lstStyle/>
          <a:p>
            <a:pPr algn="ctr" eaLnBrk="1" hangingPunct="1">
              <a:buFontTx/>
              <a:buNone/>
            </a:pPr>
            <a:r>
              <a:rPr lang="es-ES" sz="6000" smtClean="0">
                <a:solidFill>
                  <a:schemeClr val="hlink"/>
                </a:solidFill>
              </a:rPr>
              <a:t>Chinampas y Piedra del sol</a:t>
            </a:r>
          </a:p>
        </p:txBody>
      </p:sp>
    </p:spTree>
  </p:cSld>
  <p:clrMapOvr>
    <a:masterClrMapping/>
  </p:clrMapOvr>
  <p:transition>
    <p:wheel spokes="2"/>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685800" y="2130425"/>
            <a:ext cx="7772400" cy="2090738"/>
          </a:xfrm>
        </p:spPr>
        <p:txBody>
          <a:bodyPr/>
          <a:lstStyle/>
          <a:p>
            <a:pPr eaLnBrk="1" hangingPunct="1"/>
            <a:r>
              <a:rPr lang="es-MX" sz="9600" smtClean="0">
                <a:solidFill>
                  <a:srgbClr val="6600CC"/>
                </a:solidFill>
              </a:rPr>
              <a:t>Civilización</a:t>
            </a:r>
            <a:br>
              <a:rPr lang="es-MX" sz="9600" smtClean="0">
                <a:solidFill>
                  <a:srgbClr val="6600CC"/>
                </a:solidFill>
              </a:rPr>
            </a:br>
            <a:r>
              <a:rPr lang="es-MX" sz="9600" smtClean="0">
                <a:solidFill>
                  <a:srgbClr val="6600CC"/>
                </a:solidFill>
              </a:rPr>
              <a:t>Mixteca</a:t>
            </a:r>
            <a:endParaRPr lang="es-ES" sz="9600" smtClean="0">
              <a:solidFill>
                <a:srgbClr val="6600CC"/>
              </a:solidFill>
            </a:endParaRPr>
          </a:p>
        </p:txBody>
      </p:sp>
    </p:spTree>
  </p:cSld>
  <p:clrMapOvr>
    <a:masterClrMapping/>
  </p:clrMapOvr>
  <p:transition>
    <p:wheel spokes="2"/>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s-MX" smtClean="0">
                <a:solidFill>
                  <a:srgbClr val="FF3300"/>
                </a:solidFill>
              </a:rPr>
              <a:t>Cultura Mixteca</a:t>
            </a:r>
            <a:endParaRPr lang="es-ES" smtClean="0">
              <a:solidFill>
                <a:srgbClr val="FF3300"/>
              </a:solidFill>
            </a:endParaRPr>
          </a:p>
        </p:txBody>
      </p:sp>
      <p:sp>
        <p:nvSpPr>
          <p:cNvPr id="40963" name="Rectangle 3"/>
          <p:cNvSpPr>
            <a:spLocks noGrp="1" noChangeArrowheads="1"/>
          </p:cNvSpPr>
          <p:nvPr>
            <p:ph type="body" idx="1"/>
          </p:nvPr>
        </p:nvSpPr>
        <p:spPr/>
        <p:txBody>
          <a:bodyPr/>
          <a:lstStyle/>
          <a:p>
            <a:pPr eaLnBrk="1" hangingPunct="1">
              <a:buFontTx/>
              <a:buNone/>
            </a:pPr>
            <a:r>
              <a:rPr lang="es-ES" sz="2800" b="1" smtClean="0">
                <a:solidFill>
                  <a:srgbClr val="009999"/>
                </a:solidFill>
              </a:rPr>
              <a:t>    Cultura mixteca</a:t>
            </a:r>
            <a:r>
              <a:rPr lang="es-ES" sz="2800" smtClean="0">
                <a:solidFill>
                  <a:srgbClr val="009999"/>
                </a:solidFill>
              </a:rPr>
              <a:t> es un término que designa a una cultura arqueológica prehispánica, correspondiente a los antecesores del pueblo mixteco, que tuvo sus primeras manifestaciones en el Preclásico Medio mesoamericano (ss. XV-II a. C.) y concluyó con la conquista española en las primeras décadas del siglo XVI de la era cristiana.</a:t>
            </a:r>
          </a:p>
        </p:txBody>
      </p:sp>
    </p:spTree>
  </p:cSld>
  <p:clrMapOvr>
    <a:masterClrMapping/>
  </p:clrMapOvr>
  <p:transition>
    <p:wheel spokes="2"/>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s-MX" sz="6600" smtClean="0">
                <a:solidFill>
                  <a:srgbClr val="FF3300"/>
                </a:solidFill>
              </a:rPr>
              <a:t>Ubicación temporal</a:t>
            </a:r>
            <a:endParaRPr lang="es-ES" sz="6600" smtClean="0">
              <a:solidFill>
                <a:srgbClr val="FF3300"/>
              </a:solidFill>
            </a:endParaRPr>
          </a:p>
        </p:txBody>
      </p:sp>
      <p:sp>
        <p:nvSpPr>
          <p:cNvPr id="5123" name="Rectangle 3"/>
          <p:cNvSpPr>
            <a:spLocks noGrp="1" noChangeArrowheads="1"/>
          </p:cNvSpPr>
          <p:nvPr>
            <p:ph type="body" idx="1"/>
          </p:nvPr>
        </p:nvSpPr>
        <p:spPr>
          <a:xfrm>
            <a:off x="395288" y="2276475"/>
            <a:ext cx="8229600" cy="1800225"/>
          </a:xfrm>
        </p:spPr>
        <p:txBody>
          <a:bodyPr/>
          <a:lstStyle/>
          <a:p>
            <a:pPr algn="ctr" eaLnBrk="1" hangingPunct="1">
              <a:buFontTx/>
              <a:buNone/>
            </a:pPr>
            <a:r>
              <a:rPr lang="es-MX" sz="8800" smtClean="0">
                <a:solidFill>
                  <a:schemeClr val="hlink"/>
                </a:solidFill>
                <a:latin typeface="Tahoma" pitchFamily="34" charset="0"/>
              </a:rPr>
              <a:t>Del 12OO al 4OO a.C.</a:t>
            </a:r>
            <a:endParaRPr lang="es-ES" sz="8800" smtClean="0">
              <a:solidFill>
                <a:schemeClr val="hlink"/>
              </a:solidFill>
              <a:latin typeface="Tahoma" pitchFamily="34" charset="0"/>
            </a:endParaRPr>
          </a:p>
        </p:txBody>
      </p:sp>
    </p:spTree>
  </p:cSld>
  <p:clrMapOvr>
    <a:masterClrMapping/>
  </p:clrMapOvr>
  <p:transition>
    <p:wheel spokes="2"/>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s-MX" sz="6600" smtClean="0">
                <a:solidFill>
                  <a:srgbClr val="FF3300"/>
                </a:solidFill>
              </a:rPr>
              <a:t>Ubicación temporal</a:t>
            </a:r>
            <a:endParaRPr lang="es-ES" sz="6600" smtClean="0">
              <a:solidFill>
                <a:srgbClr val="FF3300"/>
              </a:solidFill>
            </a:endParaRPr>
          </a:p>
        </p:txBody>
      </p:sp>
      <p:sp>
        <p:nvSpPr>
          <p:cNvPr id="41987" name="Rectangle 3"/>
          <p:cNvSpPr>
            <a:spLocks noGrp="1" noChangeArrowheads="1"/>
          </p:cNvSpPr>
          <p:nvPr>
            <p:ph type="body" idx="1"/>
          </p:nvPr>
        </p:nvSpPr>
        <p:spPr>
          <a:xfrm>
            <a:off x="395288" y="2276475"/>
            <a:ext cx="8229600" cy="1800225"/>
          </a:xfrm>
        </p:spPr>
        <p:txBody>
          <a:bodyPr/>
          <a:lstStyle/>
          <a:p>
            <a:pPr algn="ctr" eaLnBrk="1" hangingPunct="1">
              <a:buFontTx/>
              <a:buNone/>
            </a:pPr>
            <a:r>
              <a:rPr lang="es-MX" sz="8800" smtClean="0">
                <a:solidFill>
                  <a:schemeClr val="hlink"/>
                </a:solidFill>
                <a:latin typeface="Tahoma" pitchFamily="34" charset="0"/>
              </a:rPr>
              <a:t>Del 900 al</a:t>
            </a:r>
          </a:p>
          <a:p>
            <a:pPr algn="ctr" eaLnBrk="1" hangingPunct="1">
              <a:buFontTx/>
              <a:buNone/>
            </a:pPr>
            <a:r>
              <a:rPr lang="es-MX" sz="8800" smtClean="0">
                <a:solidFill>
                  <a:schemeClr val="hlink"/>
                </a:solidFill>
                <a:latin typeface="Tahoma" pitchFamily="34" charset="0"/>
              </a:rPr>
              <a:t>1521 d.C.</a:t>
            </a:r>
            <a:endParaRPr lang="es-ES" sz="8800" smtClean="0">
              <a:solidFill>
                <a:schemeClr val="hlink"/>
              </a:solidFill>
              <a:latin typeface="Tahoma" pitchFamily="34" charset="0"/>
            </a:endParaRPr>
          </a:p>
        </p:txBody>
      </p:sp>
    </p:spTree>
  </p:cSld>
  <p:clrMapOvr>
    <a:masterClrMapping/>
  </p:clrMapOvr>
  <p:transition>
    <p:wheel spokes="2"/>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9"/>
          <p:cNvSpPr txBox="1">
            <a:spLocks noChangeArrowheads="1"/>
          </p:cNvSpPr>
          <p:nvPr/>
        </p:nvSpPr>
        <p:spPr bwMode="auto">
          <a:xfrm>
            <a:off x="0" y="0"/>
            <a:ext cx="3851275" cy="6970713"/>
          </a:xfrm>
          <a:prstGeom prst="rect">
            <a:avLst/>
          </a:prstGeom>
          <a:solidFill>
            <a:schemeClr val="tx2"/>
          </a:solidFill>
          <a:ln w="9525">
            <a:noFill/>
            <a:miter lim="800000"/>
            <a:headEnd/>
            <a:tailEnd/>
          </a:ln>
        </p:spPr>
        <p:txBody>
          <a:bodyPr>
            <a:spAutoFit/>
          </a:bodyPr>
          <a:lstStyle/>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ES"/>
          </a:p>
        </p:txBody>
      </p:sp>
      <p:pic>
        <p:nvPicPr>
          <p:cNvPr id="43011" name="Picture 2" descr="http://upload.wikimedia.org/wikipedia/commons/thumb/9/9f/Mitlavisual2.jpg/270px-Mitlavisual2.jpg"/>
          <p:cNvPicPr>
            <a:picLocks noChangeAspect="1" noChangeArrowheads="1"/>
          </p:cNvPicPr>
          <p:nvPr/>
        </p:nvPicPr>
        <p:blipFill>
          <a:blip r:embed="rId2"/>
          <a:srcRect/>
          <a:stretch>
            <a:fillRect/>
          </a:stretch>
        </p:blipFill>
        <p:spPr bwMode="auto">
          <a:xfrm>
            <a:off x="3429000" y="0"/>
            <a:ext cx="5715000" cy="6858000"/>
          </a:xfrm>
          <a:prstGeom prst="rect">
            <a:avLst/>
          </a:prstGeom>
          <a:noFill/>
          <a:ln w="9525">
            <a:noFill/>
            <a:miter lim="800000"/>
            <a:headEnd/>
            <a:tailEnd/>
          </a:ln>
        </p:spPr>
      </p:pic>
      <p:sp>
        <p:nvSpPr>
          <p:cNvPr id="43012" name="Rectangle 3"/>
          <p:cNvSpPr>
            <a:spLocks noGrp="1" noChangeArrowheads="1"/>
          </p:cNvSpPr>
          <p:nvPr>
            <p:ph type="title"/>
          </p:nvPr>
        </p:nvSpPr>
        <p:spPr>
          <a:xfrm>
            <a:off x="250825" y="1628775"/>
            <a:ext cx="8229600" cy="1143000"/>
          </a:xfrm>
        </p:spPr>
        <p:txBody>
          <a:bodyPr/>
          <a:lstStyle/>
          <a:p>
            <a:pPr eaLnBrk="1" hangingPunct="1"/>
            <a:r>
              <a:rPr lang="es-MX" sz="4800" smtClean="0">
                <a:solidFill>
                  <a:srgbClr val="FF3300"/>
                </a:solidFill>
              </a:rPr>
              <a:t>Templos o ciudades </a:t>
            </a:r>
            <a:br>
              <a:rPr lang="es-MX" sz="4800" smtClean="0">
                <a:solidFill>
                  <a:srgbClr val="FF3300"/>
                </a:solidFill>
              </a:rPr>
            </a:br>
            <a:r>
              <a:rPr lang="es-MX" sz="4800" smtClean="0">
                <a:solidFill>
                  <a:srgbClr val="FF3300"/>
                </a:solidFill>
              </a:rPr>
              <a:t>importantes</a:t>
            </a:r>
            <a:endParaRPr lang="es-ES" sz="4800" smtClean="0">
              <a:solidFill>
                <a:srgbClr val="FF3300"/>
              </a:solidFill>
            </a:endParaRPr>
          </a:p>
        </p:txBody>
      </p:sp>
      <p:sp>
        <p:nvSpPr>
          <p:cNvPr id="43013" name="Rectangle 4"/>
          <p:cNvSpPr>
            <a:spLocks noGrp="1" noChangeArrowheads="1"/>
          </p:cNvSpPr>
          <p:nvPr>
            <p:ph type="body" idx="1"/>
          </p:nvPr>
        </p:nvSpPr>
        <p:spPr>
          <a:xfrm>
            <a:off x="468313" y="3729038"/>
            <a:ext cx="8229600" cy="3128962"/>
          </a:xfrm>
        </p:spPr>
        <p:txBody>
          <a:bodyPr/>
          <a:lstStyle/>
          <a:p>
            <a:pPr algn="ctr" eaLnBrk="1" hangingPunct="1">
              <a:buFontTx/>
              <a:buNone/>
            </a:pPr>
            <a:r>
              <a:rPr lang="es-ES" sz="4400" smtClean="0">
                <a:solidFill>
                  <a:schemeClr val="hlink"/>
                </a:solidFill>
              </a:rPr>
              <a:t>Mitla</a:t>
            </a:r>
          </a:p>
        </p:txBody>
      </p:sp>
    </p:spTree>
  </p:cSld>
  <p:clrMapOvr>
    <a:masterClrMapping/>
  </p:clrMapOvr>
  <p:transition>
    <p:wheel spokes="2"/>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95288" y="981075"/>
            <a:ext cx="8229600" cy="1143000"/>
          </a:xfrm>
        </p:spPr>
        <p:txBody>
          <a:bodyPr/>
          <a:lstStyle/>
          <a:p>
            <a:pPr eaLnBrk="1" hangingPunct="1"/>
            <a:r>
              <a:rPr lang="es-MX" sz="8000" smtClean="0">
                <a:solidFill>
                  <a:srgbClr val="FF3300"/>
                </a:solidFill>
              </a:rPr>
              <a:t>Ubicación Geografica</a:t>
            </a:r>
            <a:endParaRPr lang="es-ES" sz="8000" smtClean="0">
              <a:solidFill>
                <a:srgbClr val="FF3300"/>
              </a:solidFill>
            </a:endParaRPr>
          </a:p>
        </p:txBody>
      </p:sp>
      <p:sp>
        <p:nvSpPr>
          <p:cNvPr id="44035" name="Rectangle 3"/>
          <p:cNvSpPr>
            <a:spLocks noGrp="1" noChangeArrowheads="1"/>
          </p:cNvSpPr>
          <p:nvPr>
            <p:ph type="body" idx="1"/>
          </p:nvPr>
        </p:nvSpPr>
        <p:spPr>
          <a:xfrm>
            <a:off x="611188" y="2781300"/>
            <a:ext cx="7921625" cy="2752725"/>
          </a:xfrm>
        </p:spPr>
        <p:txBody>
          <a:bodyPr/>
          <a:lstStyle/>
          <a:p>
            <a:pPr algn="ctr" eaLnBrk="1" hangingPunct="1">
              <a:buFontTx/>
              <a:buNone/>
            </a:pPr>
            <a:r>
              <a:rPr lang="es-ES" sz="6000" smtClean="0">
                <a:solidFill>
                  <a:schemeClr val="hlink"/>
                </a:solidFill>
                <a:latin typeface="Tahoma" pitchFamily="34" charset="0"/>
              </a:rPr>
              <a:t>Oaxaca</a:t>
            </a:r>
          </a:p>
        </p:txBody>
      </p:sp>
    </p:spTree>
  </p:cSld>
  <p:clrMapOvr>
    <a:masterClrMapping/>
  </p:clrMapOvr>
  <p:transition>
    <p:wheel spokes="2"/>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95288" y="908050"/>
            <a:ext cx="8229600" cy="1143000"/>
          </a:xfrm>
        </p:spPr>
        <p:txBody>
          <a:bodyPr/>
          <a:lstStyle/>
          <a:p>
            <a:pPr eaLnBrk="1" hangingPunct="1"/>
            <a:r>
              <a:rPr lang="es-MX" sz="6000" smtClean="0">
                <a:solidFill>
                  <a:srgbClr val="FF3300"/>
                </a:solidFill>
              </a:rPr>
              <a:t>Expresiones culturales</a:t>
            </a:r>
            <a:br>
              <a:rPr lang="es-MX" sz="6000" smtClean="0">
                <a:solidFill>
                  <a:srgbClr val="FF3300"/>
                </a:solidFill>
              </a:rPr>
            </a:br>
            <a:r>
              <a:rPr lang="es-MX" sz="6000" smtClean="0">
                <a:solidFill>
                  <a:srgbClr val="FF3300"/>
                </a:solidFill>
              </a:rPr>
              <a:t> representativas</a:t>
            </a:r>
            <a:endParaRPr lang="es-ES" sz="6000" smtClean="0">
              <a:solidFill>
                <a:srgbClr val="FF3300"/>
              </a:solidFill>
            </a:endParaRPr>
          </a:p>
        </p:txBody>
      </p:sp>
      <p:sp>
        <p:nvSpPr>
          <p:cNvPr id="45059" name="Rectangle 3"/>
          <p:cNvSpPr>
            <a:spLocks noGrp="1" noChangeArrowheads="1"/>
          </p:cNvSpPr>
          <p:nvPr>
            <p:ph type="body" idx="1"/>
          </p:nvPr>
        </p:nvSpPr>
        <p:spPr>
          <a:xfrm>
            <a:off x="468313" y="2852738"/>
            <a:ext cx="8147050" cy="2697162"/>
          </a:xfrm>
        </p:spPr>
        <p:txBody>
          <a:bodyPr/>
          <a:lstStyle/>
          <a:p>
            <a:pPr algn="ctr" eaLnBrk="1" hangingPunct="1">
              <a:buFontTx/>
              <a:buNone/>
            </a:pPr>
            <a:r>
              <a:rPr lang="es-ES" sz="6000" smtClean="0">
                <a:solidFill>
                  <a:schemeClr val="hlink"/>
                </a:solidFill>
              </a:rPr>
              <a:t>Orfebrería </a:t>
            </a:r>
            <a:br>
              <a:rPr lang="es-ES" sz="6000" smtClean="0">
                <a:solidFill>
                  <a:schemeClr val="hlink"/>
                </a:solidFill>
              </a:rPr>
            </a:br>
            <a:r>
              <a:rPr lang="es-ES" sz="6000" smtClean="0">
                <a:solidFill>
                  <a:schemeClr val="hlink"/>
                </a:solidFill>
              </a:rPr>
              <a:t>(objetos de oro)</a:t>
            </a:r>
          </a:p>
        </p:txBody>
      </p:sp>
    </p:spTree>
  </p:cSld>
  <p:clrMapOvr>
    <a:masterClrMapping/>
  </p:clrMapOvr>
  <p:transition>
    <p:plus/>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2 Marcador de contenido"/>
          <p:cNvSpPr>
            <a:spLocks noGrp="1"/>
          </p:cNvSpPr>
          <p:nvPr>
            <p:ph idx="1"/>
          </p:nvPr>
        </p:nvSpPr>
        <p:spPr>
          <a:xfrm>
            <a:off x="457200" y="428625"/>
            <a:ext cx="8229600" cy="6000750"/>
          </a:xfrm>
        </p:spPr>
        <p:txBody>
          <a:bodyPr/>
          <a:lstStyle/>
          <a:p>
            <a:pPr algn="ctr" eaLnBrk="1" hangingPunct="1">
              <a:buFontTx/>
              <a:buNone/>
            </a:pPr>
            <a:r>
              <a:rPr lang="es-ES" smtClean="0">
                <a:solidFill>
                  <a:srgbClr val="7030A0"/>
                </a:solidFill>
              </a:rPr>
              <a:t>   </a:t>
            </a:r>
            <a:r>
              <a:rPr lang="es-ES" smtClean="0">
                <a:solidFill>
                  <a:srgbClr val="FF0000"/>
                </a:solidFill>
              </a:rPr>
              <a:t>Civilizaciones Mesoamericanas</a:t>
            </a:r>
          </a:p>
          <a:p>
            <a:pPr algn="ctr" eaLnBrk="1" hangingPunct="1">
              <a:buFontTx/>
              <a:buNone/>
            </a:pPr>
            <a:r>
              <a:rPr lang="es-ES" smtClean="0">
                <a:solidFill>
                  <a:srgbClr val="7030A0"/>
                </a:solidFill>
              </a:rPr>
              <a:t>Integrantes:</a:t>
            </a:r>
          </a:p>
          <a:p>
            <a:pPr algn="ctr" eaLnBrk="1" hangingPunct="1"/>
            <a:r>
              <a:rPr lang="es-ES" smtClean="0">
                <a:solidFill>
                  <a:srgbClr val="009999"/>
                </a:solidFill>
              </a:rPr>
              <a:t>Javier Enrique Escalante Correa</a:t>
            </a:r>
          </a:p>
          <a:p>
            <a:pPr algn="ctr" eaLnBrk="1" hangingPunct="1"/>
            <a:r>
              <a:rPr lang="es-ES" smtClean="0">
                <a:solidFill>
                  <a:srgbClr val="009999"/>
                </a:solidFill>
              </a:rPr>
              <a:t>Karen Gpe Lam Salas</a:t>
            </a:r>
          </a:p>
          <a:p>
            <a:pPr algn="ctr" eaLnBrk="1" hangingPunct="1"/>
            <a:r>
              <a:rPr lang="es-ES" smtClean="0">
                <a:solidFill>
                  <a:srgbClr val="009999"/>
                </a:solidFill>
              </a:rPr>
              <a:t>Melissa Andrea Millán Godínez </a:t>
            </a:r>
          </a:p>
          <a:p>
            <a:pPr algn="ctr" eaLnBrk="1" hangingPunct="1">
              <a:buFontTx/>
              <a:buNone/>
            </a:pPr>
            <a:r>
              <a:rPr lang="es-ES" smtClean="0">
                <a:solidFill>
                  <a:srgbClr val="7030A0"/>
                </a:solidFill>
              </a:rPr>
              <a:t>Materia:</a:t>
            </a:r>
          </a:p>
          <a:p>
            <a:pPr algn="ctr" eaLnBrk="1" hangingPunct="1"/>
            <a:r>
              <a:rPr lang="es-ES" smtClean="0">
                <a:solidFill>
                  <a:srgbClr val="009999"/>
                </a:solidFill>
              </a:rPr>
              <a:t>Historia</a:t>
            </a:r>
          </a:p>
          <a:p>
            <a:pPr algn="ctr" eaLnBrk="1" hangingPunct="1">
              <a:buFontTx/>
              <a:buNone/>
            </a:pPr>
            <a:r>
              <a:rPr lang="es-ES" smtClean="0">
                <a:solidFill>
                  <a:srgbClr val="7030A0"/>
                </a:solidFill>
              </a:rPr>
              <a:t>Profesor:</a:t>
            </a:r>
          </a:p>
          <a:p>
            <a:pPr algn="ctr" eaLnBrk="1" hangingPunct="1"/>
            <a:r>
              <a:rPr lang="es-ES" smtClean="0">
                <a:solidFill>
                  <a:srgbClr val="009999"/>
                </a:solidFill>
              </a:rPr>
              <a:t>Aldo Hugo Mendoza Verdugo</a:t>
            </a:r>
          </a:p>
        </p:txBody>
      </p:sp>
    </p:spTree>
  </p:cSld>
  <p:clrMapOvr>
    <a:masterClrMapping/>
  </p:clrMapOvr>
  <p:transition>
    <p:strips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9" descr="30n000-01"/>
          <p:cNvPicPr>
            <a:picLocks noChangeAspect="1" noChangeArrowheads="1"/>
          </p:cNvPicPr>
          <p:nvPr/>
        </p:nvPicPr>
        <p:blipFill>
          <a:blip r:embed="rId2"/>
          <a:srcRect/>
          <a:stretch>
            <a:fillRect/>
          </a:stretch>
        </p:blipFill>
        <p:spPr bwMode="auto">
          <a:xfrm>
            <a:off x="3743325" y="0"/>
            <a:ext cx="5400675" cy="7029450"/>
          </a:xfrm>
          <a:prstGeom prst="rect">
            <a:avLst/>
          </a:prstGeom>
          <a:noFill/>
          <a:ln w="9525">
            <a:noFill/>
            <a:miter lim="800000"/>
            <a:headEnd/>
            <a:tailEnd/>
          </a:ln>
        </p:spPr>
      </p:pic>
      <p:sp>
        <p:nvSpPr>
          <p:cNvPr id="6147" name="Text Box 10"/>
          <p:cNvSpPr txBox="1">
            <a:spLocks noChangeArrowheads="1"/>
          </p:cNvSpPr>
          <p:nvPr/>
        </p:nvSpPr>
        <p:spPr bwMode="auto">
          <a:xfrm>
            <a:off x="0" y="0"/>
            <a:ext cx="3851275" cy="6970713"/>
          </a:xfrm>
          <a:prstGeom prst="rect">
            <a:avLst/>
          </a:prstGeom>
          <a:solidFill>
            <a:schemeClr val="tx2"/>
          </a:solidFill>
          <a:ln w="9525">
            <a:noFill/>
            <a:miter lim="800000"/>
            <a:headEnd/>
            <a:tailEnd/>
          </a:ln>
        </p:spPr>
        <p:txBody>
          <a:bodyPr>
            <a:spAutoFit/>
          </a:bodyPr>
          <a:lstStyle/>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ES"/>
          </a:p>
        </p:txBody>
      </p:sp>
      <p:sp>
        <p:nvSpPr>
          <p:cNvPr id="6148" name="Rectangle 2"/>
          <p:cNvSpPr>
            <a:spLocks noGrp="1" noChangeArrowheads="1"/>
          </p:cNvSpPr>
          <p:nvPr>
            <p:ph type="title"/>
          </p:nvPr>
        </p:nvSpPr>
        <p:spPr>
          <a:xfrm>
            <a:off x="250825" y="1628775"/>
            <a:ext cx="8229600" cy="1143000"/>
          </a:xfrm>
        </p:spPr>
        <p:txBody>
          <a:bodyPr/>
          <a:lstStyle/>
          <a:p>
            <a:pPr eaLnBrk="1" hangingPunct="1"/>
            <a:r>
              <a:rPr lang="es-MX" sz="4800" smtClean="0">
                <a:solidFill>
                  <a:srgbClr val="FF3300"/>
                </a:solidFill>
              </a:rPr>
              <a:t>Templos o ciudades </a:t>
            </a:r>
            <a:br>
              <a:rPr lang="es-MX" sz="4800" smtClean="0">
                <a:solidFill>
                  <a:srgbClr val="FF3300"/>
                </a:solidFill>
              </a:rPr>
            </a:br>
            <a:r>
              <a:rPr lang="es-MX" sz="4800" smtClean="0">
                <a:solidFill>
                  <a:srgbClr val="FF3300"/>
                </a:solidFill>
              </a:rPr>
              <a:t>importantes</a:t>
            </a:r>
            <a:endParaRPr lang="es-ES" sz="4800" smtClean="0">
              <a:solidFill>
                <a:srgbClr val="FF3300"/>
              </a:solidFill>
            </a:endParaRPr>
          </a:p>
        </p:txBody>
      </p:sp>
      <p:sp>
        <p:nvSpPr>
          <p:cNvPr id="6149" name="Rectangle 3"/>
          <p:cNvSpPr>
            <a:spLocks noGrp="1" noChangeArrowheads="1"/>
          </p:cNvSpPr>
          <p:nvPr>
            <p:ph type="body" idx="1"/>
          </p:nvPr>
        </p:nvSpPr>
        <p:spPr>
          <a:xfrm>
            <a:off x="468313" y="3729038"/>
            <a:ext cx="8229600" cy="3128962"/>
          </a:xfrm>
        </p:spPr>
        <p:txBody>
          <a:bodyPr/>
          <a:lstStyle/>
          <a:p>
            <a:pPr algn="ctr" eaLnBrk="1" hangingPunct="1">
              <a:buFontTx/>
              <a:buNone/>
            </a:pPr>
            <a:r>
              <a:rPr lang="es-MX" sz="4400" smtClean="0">
                <a:solidFill>
                  <a:schemeClr val="hlink"/>
                </a:solidFill>
              </a:rPr>
              <a:t>La venta, Tres Zapotes, San José Mogote y chalcatzingo</a:t>
            </a:r>
            <a:endParaRPr lang="es-ES" sz="4400" smtClean="0">
              <a:solidFill>
                <a:schemeClr val="hlink"/>
              </a:solidFill>
            </a:endParaRPr>
          </a:p>
        </p:txBody>
      </p:sp>
    </p:spTree>
  </p:cSld>
  <p:clrMapOvr>
    <a:masterClrMapping/>
  </p:clrMapOvr>
  <p:transition>
    <p:wheel spokes="2"/>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95288" y="981075"/>
            <a:ext cx="8229600" cy="1143000"/>
          </a:xfrm>
        </p:spPr>
        <p:txBody>
          <a:bodyPr/>
          <a:lstStyle/>
          <a:p>
            <a:pPr eaLnBrk="1" hangingPunct="1"/>
            <a:r>
              <a:rPr lang="es-MX" sz="8000" smtClean="0">
                <a:solidFill>
                  <a:srgbClr val="FF3300"/>
                </a:solidFill>
              </a:rPr>
              <a:t>Ubicación Geografica</a:t>
            </a:r>
            <a:endParaRPr lang="es-ES" sz="8000" smtClean="0">
              <a:solidFill>
                <a:srgbClr val="FF3300"/>
              </a:solidFill>
            </a:endParaRPr>
          </a:p>
        </p:txBody>
      </p:sp>
      <p:sp>
        <p:nvSpPr>
          <p:cNvPr id="7171" name="Rectangle 3"/>
          <p:cNvSpPr>
            <a:spLocks noGrp="1" noChangeArrowheads="1"/>
          </p:cNvSpPr>
          <p:nvPr>
            <p:ph type="body" idx="1"/>
          </p:nvPr>
        </p:nvSpPr>
        <p:spPr>
          <a:xfrm>
            <a:off x="611188" y="2781300"/>
            <a:ext cx="7921625" cy="2752725"/>
          </a:xfrm>
        </p:spPr>
        <p:txBody>
          <a:bodyPr/>
          <a:lstStyle/>
          <a:p>
            <a:pPr eaLnBrk="1" hangingPunct="1">
              <a:buFontTx/>
              <a:buNone/>
            </a:pPr>
            <a:r>
              <a:rPr lang="es-MX" sz="6000" smtClean="0">
                <a:solidFill>
                  <a:schemeClr val="hlink"/>
                </a:solidFill>
                <a:latin typeface="Tahoma" pitchFamily="34" charset="0"/>
              </a:rPr>
              <a:t> Moleros, Tabasco, Veracruz y Oaxaca</a:t>
            </a:r>
            <a:endParaRPr lang="es-ES" sz="6000" smtClean="0">
              <a:solidFill>
                <a:schemeClr val="hlink"/>
              </a:solidFill>
              <a:latin typeface="Tahoma" pitchFamily="34" charset="0"/>
            </a:endParaRPr>
          </a:p>
        </p:txBody>
      </p:sp>
    </p:spTree>
  </p:cSld>
  <p:clrMapOvr>
    <a:masterClrMapping/>
  </p:clrMapOvr>
  <p:transition>
    <p:wheel spokes="2"/>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95288" y="908050"/>
            <a:ext cx="8229600" cy="1143000"/>
          </a:xfrm>
        </p:spPr>
        <p:txBody>
          <a:bodyPr/>
          <a:lstStyle/>
          <a:p>
            <a:pPr eaLnBrk="1" hangingPunct="1"/>
            <a:r>
              <a:rPr lang="es-MX" sz="6000" smtClean="0">
                <a:solidFill>
                  <a:srgbClr val="FF3300"/>
                </a:solidFill>
              </a:rPr>
              <a:t>Expresiones culturales</a:t>
            </a:r>
            <a:br>
              <a:rPr lang="es-MX" sz="6000" smtClean="0">
                <a:solidFill>
                  <a:srgbClr val="FF3300"/>
                </a:solidFill>
              </a:rPr>
            </a:br>
            <a:r>
              <a:rPr lang="es-MX" sz="6000" smtClean="0">
                <a:solidFill>
                  <a:srgbClr val="FF3300"/>
                </a:solidFill>
              </a:rPr>
              <a:t> representativas</a:t>
            </a:r>
            <a:endParaRPr lang="es-ES" sz="6000" smtClean="0">
              <a:solidFill>
                <a:srgbClr val="FF3300"/>
              </a:solidFill>
            </a:endParaRPr>
          </a:p>
        </p:txBody>
      </p:sp>
      <p:sp>
        <p:nvSpPr>
          <p:cNvPr id="8195" name="Rectangle 3"/>
          <p:cNvSpPr>
            <a:spLocks noGrp="1" noChangeArrowheads="1"/>
          </p:cNvSpPr>
          <p:nvPr>
            <p:ph type="body" idx="1"/>
          </p:nvPr>
        </p:nvSpPr>
        <p:spPr>
          <a:xfrm>
            <a:off x="468313" y="2852738"/>
            <a:ext cx="8147050" cy="2697162"/>
          </a:xfrm>
        </p:spPr>
        <p:txBody>
          <a:bodyPr/>
          <a:lstStyle/>
          <a:p>
            <a:pPr algn="ctr" eaLnBrk="1" hangingPunct="1">
              <a:buFontTx/>
              <a:buNone/>
            </a:pPr>
            <a:r>
              <a:rPr lang="es-MX" sz="6000" smtClean="0">
                <a:solidFill>
                  <a:schemeClr val="hlink"/>
                </a:solidFill>
              </a:rPr>
              <a:t>Cabezas colosales y escritura</a:t>
            </a:r>
            <a:endParaRPr lang="es-ES" sz="6000" smtClean="0">
              <a:solidFill>
                <a:schemeClr val="hlink"/>
              </a:solidFill>
            </a:endParaRPr>
          </a:p>
        </p:txBody>
      </p:sp>
    </p:spTree>
  </p:cSld>
  <p:clrMapOvr>
    <a:masterClrMapping/>
  </p:clrMapOvr>
  <p:transition>
    <p:wheel spokes="2"/>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85800" y="2130425"/>
            <a:ext cx="7772400" cy="2090738"/>
          </a:xfrm>
        </p:spPr>
        <p:txBody>
          <a:bodyPr/>
          <a:lstStyle/>
          <a:p>
            <a:pPr eaLnBrk="1" hangingPunct="1"/>
            <a:r>
              <a:rPr lang="es-MX" sz="9600" smtClean="0">
                <a:solidFill>
                  <a:srgbClr val="6600CC"/>
                </a:solidFill>
              </a:rPr>
              <a:t>Civilización</a:t>
            </a:r>
            <a:br>
              <a:rPr lang="es-MX" sz="9600" smtClean="0">
                <a:solidFill>
                  <a:srgbClr val="6600CC"/>
                </a:solidFill>
              </a:rPr>
            </a:br>
            <a:r>
              <a:rPr lang="es-MX" sz="9600" smtClean="0">
                <a:solidFill>
                  <a:srgbClr val="6600CC"/>
                </a:solidFill>
              </a:rPr>
              <a:t>Teotihuacana</a:t>
            </a:r>
            <a:endParaRPr lang="es-ES" sz="9600" smtClean="0">
              <a:solidFill>
                <a:srgbClr val="6600CC"/>
              </a:solidFill>
            </a:endParaRPr>
          </a:p>
        </p:txBody>
      </p:sp>
    </p:spTree>
  </p:cSld>
  <p:clrMapOvr>
    <a:masterClrMapping/>
  </p:clrMapOvr>
  <p:transition>
    <p:wheel spokes="2"/>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s-MX" smtClean="0">
                <a:solidFill>
                  <a:srgbClr val="FF3300"/>
                </a:solidFill>
              </a:rPr>
              <a:t>Cultura Teotihuacana</a:t>
            </a:r>
            <a:endParaRPr lang="es-ES" smtClean="0">
              <a:solidFill>
                <a:srgbClr val="FF3300"/>
              </a:solidFill>
            </a:endParaRPr>
          </a:p>
        </p:txBody>
      </p:sp>
      <p:sp>
        <p:nvSpPr>
          <p:cNvPr id="10243" name="Rectangle 3"/>
          <p:cNvSpPr>
            <a:spLocks noGrp="1" noChangeArrowheads="1"/>
          </p:cNvSpPr>
          <p:nvPr>
            <p:ph type="body" idx="1"/>
          </p:nvPr>
        </p:nvSpPr>
        <p:spPr/>
        <p:txBody>
          <a:bodyPr/>
          <a:lstStyle/>
          <a:p>
            <a:pPr eaLnBrk="1" hangingPunct="1">
              <a:lnSpc>
                <a:spcPct val="90000"/>
              </a:lnSpc>
              <a:buFontTx/>
              <a:buNone/>
            </a:pPr>
            <a:r>
              <a:rPr lang="es-ES" sz="2400" b="1" smtClean="0">
                <a:solidFill>
                  <a:schemeClr val="hlink"/>
                </a:solidFill>
              </a:rPr>
              <a:t>    </a:t>
            </a:r>
            <a:r>
              <a:rPr lang="es-ES" sz="2400" smtClean="0">
                <a:solidFill>
                  <a:schemeClr val="hlink"/>
                </a:solidFill>
              </a:rPr>
              <a:t>Teotihuacan es el nombre que se da a la que fue una de las mayores ciudades de Mesoamérica durante la época prehispánica. El topónimo es de origen náhuatl y fue empleado por los mexicas, pero se desconoce el nombre que le daban sus habitantes. Los restos de la ciudad se encuentran al noreste del valle de México, en el municipio de Teotihuacan (estado de México), aproximadamente a 45 kilómetros de distancia del centro de la Ciudad de México. La zona de monumentos arqueológicos fue declarada Patrimonio de la Humanidad por UNESCO en 1987.</a:t>
            </a:r>
          </a:p>
        </p:txBody>
      </p:sp>
    </p:spTree>
  </p:cSld>
  <p:clrMapOvr>
    <a:masterClrMapping/>
  </p:clrMapOvr>
  <p:transition>
    <p:wheel spokes="2"/>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91</TotalTime>
  <Words>845</Words>
  <Application>Microsoft Office PowerPoint</Application>
  <PresentationFormat>Presentación en pantalla (4:3)</PresentationFormat>
  <Paragraphs>169</Paragraphs>
  <Slides>44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44</vt:i4>
      </vt:variant>
    </vt:vector>
  </HeadingPairs>
  <TitlesOfParts>
    <vt:vector size="48" baseType="lpstr">
      <vt:lpstr>Arial</vt:lpstr>
      <vt:lpstr>Calibri</vt:lpstr>
      <vt:lpstr>Tahoma</vt:lpstr>
      <vt:lpstr>Diseño predeterminado</vt:lpstr>
      <vt:lpstr>Civilizaciones Mesoamericanas</vt:lpstr>
      <vt:lpstr>Civilización Olmeca</vt:lpstr>
      <vt:lpstr>Cultura Olmeca</vt:lpstr>
      <vt:lpstr>Ubicación temporal</vt:lpstr>
      <vt:lpstr>Templos o ciudades  importantes</vt:lpstr>
      <vt:lpstr>Ubicación Geografica</vt:lpstr>
      <vt:lpstr>Expresiones culturales  representativas</vt:lpstr>
      <vt:lpstr>Civilización Teotihuacana</vt:lpstr>
      <vt:lpstr>Cultura Teotihuacana</vt:lpstr>
      <vt:lpstr>Ubicación temporal</vt:lpstr>
      <vt:lpstr>Templos o ciudades  importantes</vt:lpstr>
      <vt:lpstr>Ubicación Geografica</vt:lpstr>
      <vt:lpstr>Expresiones culturales  representativas</vt:lpstr>
      <vt:lpstr>Civilización Maya</vt:lpstr>
      <vt:lpstr>Cultura Maya</vt:lpstr>
      <vt:lpstr>Ubicación temporal</vt:lpstr>
      <vt:lpstr>Templos o ciudades  importantes</vt:lpstr>
      <vt:lpstr>Ubicación Geografica</vt:lpstr>
      <vt:lpstr>Expresiones culturales  representativas</vt:lpstr>
      <vt:lpstr>Civilización Zapoteca</vt:lpstr>
      <vt:lpstr>Cultura Zapoteca</vt:lpstr>
      <vt:lpstr>Ubicación temporal</vt:lpstr>
      <vt:lpstr>Templos o ciudades  importantes</vt:lpstr>
      <vt:lpstr>Ubicación Geografica</vt:lpstr>
      <vt:lpstr>Expresiones culturales  representativas</vt:lpstr>
      <vt:lpstr>Civilización Tolteca</vt:lpstr>
      <vt:lpstr>Cultura Tolteca</vt:lpstr>
      <vt:lpstr>Ubicación temporal</vt:lpstr>
      <vt:lpstr>Templos o ciudades  importantes</vt:lpstr>
      <vt:lpstr>Ubicación Geografica</vt:lpstr>
      <vt:lpstr>Expresiones culturales  representativas</vt:lpstr>
      <vt:lpstr>Civilización Mexica</vt:lpstr>
      <vt:lpstr>Cultura Mexica</vt:lpstr>
      <vt:lpstr>Ubicación temporal</vt:lpstr>
      <vt:lpstr>Templos o ciudades  importantes</vt:lpstr>
      <vt:lpstr>Ubicación Geografica</vt:lpstr>
      <vt:lpstr>Expresiones culturales  representativas</vt:lpstr>
      <vt:lpstr>Civilización Mixteca</vt:lpstr>
      <vt:lpstr>Cultura Mixteca</vt:lpstr>
      <vt:lpstr>Ubicación temporal</vt:lpstr>
      <vt:lpstr>Templos o ciudades  importantes</vt:lpstr>
      <vt:lpstr>Ubicación Geografica</vt:lpstr>
      <vt:lpstr>Expresiones culturales  representativas</vt:lpstr>
      <vt:lpstr>Diapositiva 44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Civilizaciones Mesoamericanas</dc:title>
  <dc:creator>Alumno</dc:creator>
  <cp:lastModifiedBy>Wolf</cp:lastModifiedBy>
  <cp:revision>7</cp:revision>
  <dcterms:created xsi:type="dcterms:W3CDTF">2012-02-10T20:03:27Z</dcterms:created>
  <dcterms:modified xsi:type="dcterms:W3CDTF">2012-10-02T00:39:51Z</dcterms:modified>
</cp:coreProperties>
</file>