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4" r:id="rId7"/>
    <p:sldId id="261" r:id="rId8"/>
    <p:sldId id="262" r:id="rId9"/>
    <p:sldId id="263"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42" y="15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9825439-AA1A-4441-8D8E-BA0D3583835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3DAF1BE-232A-4F41-9B6B-14C7BF787606}" type="datetimeFigureOut">
              <a:rPr lang="es-MX" smtClean="0"/>
              <a:pPr/>
              <a:t>14/10/2012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89825439-AA1A-4441-8D8E-BA0D3583835F}"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DAF1BE-232A-4F41-9B6B-14C7BF787606}" type="datetimeFigureOut">
              <a:rPr lang="es-MX" smtClean="0"/>
              <a:pPr/>
              <a:t>14/10/2012</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825439-AA1A-4441-8D8E-BA0D3583835F}"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alipedia.com/kalipediamedia/historia/media/200805/08/hismexico/20080508klphishmx_1_Ees_SCO.png" TargetMode="External"/><Relationship Id="rId2" Type="http://schemas.openxmlformats.org/officeDocument/2006/relationships/hyperlink" Target="http://bibliotecadigital.ilce.edu.mx/sites/estados/libros/edomex/html/sec_12.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85728"/>
            <a:ext cx="8215370" cy="3429024"/>
          </a:xfrm>
        </p:spPr>
        <p:txBody>
          <a:bodyPr>
            <a:normAutofit/>
          </a:bodyPr>
          <a:lstStyle/>
          <a:p>
            <a:r>
              <a:rPr lang="es-MX" sz="4800" dirty="0" smtClean="0"/>
              <a:t>Formas de organización política de la nueva </a:t>
            </a:r>
            <a:r>
              <a:rPr lang="es-MX" sz="4800" dirty="0" err="1" smtClean="0"/>
              <a:t>españa</a:t>
            </a:r>
            <a:endParaRPr lang="es-MX" sz="4800" dirty="0"/>
          </a:p>
        </p:txBody>
      </p:sp>
      <p:sp>
        <p:nvSpPr>
          <p:cNvPr id="3" name="2 Subtítulo"/>
          <p:cNvSpPr>
            <a:spLocks noGrp="1"/>
          </p:cNvSpPr>
          <p:nvPr>
            <p:ph type="subTitle" idx="1"/>
          </p:nvPr>
        </p:nvSpPr>
        <p:spPr>
          <a:xfrm>
            <a:off x="533400" y="4071942"/>
            <a:ext cx="7854696" cy="1857388"/>
          </a:xfrm>
        </p:spPr>
        <p:txBody>
          <a:bodyPr>
            <a:normAutofit/>
          </a:bodyPr>
          <a:lstStyle/>
          <a:p>
            <a:r>
              <a:rPr lang="es-MX" sz="3600" dirty="0" smtClean="0"/>
              <a:t>LA  ENCOMIENDA, LA  AUDIENCIA Y EL VIRREINATO.</a:t>
            </a:r>
            <a:endParaRPr lang="es-MX"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idx="1"/>
          </p:nvPr>
        </p:nvSpPr>
        <p:spPr>
          <a:xfrm>
            <a:off x="457200" y="928670"/>
            <a:ext cx="8229600" cy="5395930"/>
          </a:xfrm>
        </p:spPr>
        <p:txBody>
          <a:bodyPr>
            <a:normAutofit lnSpcReduction="10000"/>
          </a:bodyPr>
          <a:lstStyle/>
          <a:p>
            <a:r>
              <a:rPr lang="es-MX" sz="2800" dirty="0" smtClean="0">
                <a:solidFill>
                  <a:schemeClr val="bg1"/>
                </a:solidFill>
              </a:rPr>
              <a:t>Rey</a:t>
            </a:r>
            <a:r>
              <a:rPr lang="es-MX" sz="2800" dirty="0" smtClean="0">
                <a:solidFill>
                  <a:schemeClr val="bg1"/>
                </a:solidFill>
              </a:rPr>
              <a:t> ESPAÑA</a:t>
            </a:r>
            <a:r>
              <a:rPr lang="es-MX" sz="2800" dirty="0" smtClean="0">
                <a:solidFill>
                  <a:schemeClr val="bg1"/>
                </a:solidFill>
              </a:rPr>
              <a:t>: </a:t>
            </a:r>
            <a:r>
              <a:rPr lang="es-MX" sz="2800" dirty="0" smtClean="0"/>
              <a:t/>
            </a:r>
            <a:br>
              <a:rPr lang="es-MX" sz="2800" dirty="0" smtClean="0"/>
            </a:br>
            <a:r>
              <a:rPr lang="es-MX" sz="2800" dirty="0" smtClean="0"/>
              <a:t/>
            </a:r>
            <a:br>
              <a:rPr lang="es-MX" sz="2800" dirty="0" smtClean="0"/>
            </a:br>
            <a:r>
              <a:rPr lang="es-MX" sz="2800" dirty="0" smtClean="0">
                <a:solidFill>
                  <a:schemeClr val="bg1"/>
                </a:solidFill>
              </a:rPr>
              <a:t>Consejo de Indias </a:t>
            </a:r>
            <a:r>
              <a:rPr lang="es-MX" sz="2800" dirty="0" smtClean="0"/>
              <a:t/>
            </a:r>
            <a:br>
              <a:rPr lang="es-MX" sz="2800" dirty="0" smtClean="0"/>
            </a:br>
            <a:r>
              <a:rPr lang="es-MX" sz="2800" dirty="0" smtClean="0"/>
              <a:t/>
            </a:r>
            <a:br>
              <a:rPr lang="es-MX" sz="2800" dirty="0" smtClean="0"/>
            </a:br>
            <a:r>
              <a:rPr lang="es-MX" sz="2800" dirty="0" smtClean="0">
                <a:solidFill>
                  <a:schemeClr val="bg1"/>
                </a:solidFill>
              </a:rPr>
              <a:t>Casa de </a:t>
            </a:r>
            <a:r>
              <a:rPr lang="es-MX" sz="2800" dirty="0" smtClean="0">
                <a:solidFill>
                  <a:schemeClr val="bg1"/>
                </a:solidFill>
              </a:rPr>
              <a:t>Contratación de </a:t>
            </a:r>
            <a:r>
              <a:rPr lang="es-MX" sz="2800" dirty="0" err="1" smtClean="0">
                <a:solidFill>
                  <a:schemeClr val="bg1"/>
                </a:solidFill>
              </a:rPr>
              <a:t>sevilla</a:t>
            </a:r>
            <a:r>
              <a:rPr lang="es-MX" sz="2800" dirty="0" smtClean="0"/>
              <a:t/>
            </a:r>
            <a:br>
              <a:rPr lang="es-MX" sz="2800" dirty="0" smtClean="0"/>
            </a:br>
            <a:r>
              <a:rPr lang="es-MX" sz="2800" dirty="0" smtClean="0"/>
              <a:t/>
            </a:r>
            <a:br>
              <a:rPr lang="es-MX" sz="2800" dirty="0" smtClean="0"/>
            </a:br>
            <a:r>
              <a:rPr lang="es-MX" sz="2800" dirty="0" smtClean="0">
                <a:solidFill>
                  <a:schemeClr val="bg1"/>
                </a:solidFill>
              </a:rPr>
              <a:t>Virrey</a:t>
            </a:r>
            <a:r>
              <a:rPr lang="es-MX" sz="2800" dirty="0" smtClean="0"/>
              <a:t/>
            </a:r>
            <a:br>
              <a:rPr lang="es-MX" sz="2800" dirty="0" smtClean="0"/>
            </a:br>
            <a:r>
              <a:rPr lang="es-MX" sz="2800" dirty="0" smtClean="0"/>
              <a:t/>
            </a:r>
            <a:br>
              <a:rPr lang="es-MX" sz="2800" dirty="0" smtClean="0"/>
            </a:br>
            <a:r>
              <a:rPr lang="es-MX" sz="2800" dirty="0" smtClean="0">
                <a:solidFill>
                  <a:schemeClr val="bg1"/>
                </a:solidFill>
              </a:rPr>
              <a:t>La Real Audiencia</a:t>
            </a:r>
            <a:r>
              <a:rPr lang="es-MX" sz="2800" dirty="0" smtClean="0">
                <a:solidFill>
                  <a:schemeClr val="bg1"/>
                </a:solidFill>
              </a:rPr>
              <a:t> </a:t>
            </a:r>
            <a:r>
              <a:rPr lang="es-MX" sz="2800" dirty="0" smtClean="0"/>
              <a:t/>
            </a:r>
            <a:br>
              <a:rPr lang="es-MX" sz="2800" dirty="0" smtClean="0"/>
            </a:br>
            <a:r>
              <a:rPr lang="es-MX" sz="2800" dirty="0" err="1" smtClean="0">
                <a:solidFill>
                  <a:schemeClr val="bg1"/>
                </a:solidFill>
              </a:rPr>
              <a:t>GobernadorES</a:t>
            </a:r>
            <a:r>
              <a:rPr lang="es-MX" sz="2800" dirty="0" smtClean="0">
                <a:solidFill>
                  <a:schemeClr val="bg1"/>
                </a:solidFill>
              </a:rPr>
              <a:t>  Y   CABILDOS</a:t>
            </a:r>
            <a:r>
              <a:rPr lang="es-MX" sz="2800" dirty="0" smtClean="0">
                <a:solidFill>
                  <a:schemeClr val="bg1"/>
                </a:solidFill>
              </a:rPr>
              <a:t/>
            </a:r>
            <a:br>
              <a:rPr lang="es-MX" sz="2800" dirty="0" smtClean="0">
                <a:solidFill>
                  <a:schemeClr val="bg1"/>
                </a:solidFill>
              </a:rPr>
            </a:br>
            <a:r>
              <a:rPr lang="es-MX" sz="2800" dirty="0" smtClean="0"/>
              <a:t/>
            </a:r>
            <a:br>
              <a:rPr lang="es-MX" sz="2800" dirty="0" smtClean="0"/>
            </a:br>
            <a:r>
              <a:rPr lang="es-MX" sz="2800" dirty="0" smtClean="0"/>
              <a:t/>
            </a:r>
            <a:br>
              <a:rPr lang="es-MX" sz="2800" dirty="0" smtClean="0"/>
            </a:br>
            <a:endParaRPr lang="es-MX" sz="2800" dirty="0"/>
          </a:p>
        </p:txBody>
      </p:sp>
      <p:pic>
        <p:nvPicPr>
          <p:cNvPr id="1027" name="Picture 3"/>
          <p:cNvPicPr>
            <a:picLocks noChangeAspect="1" noChangeArrowheads="1"/>
          </p:cNvPicPr>
          <p:nvPr/>
        </p:nvPicPr>
        <p:blipFill>
          <a:blip r:embed="rId2"/>
          <a:srcRect/>
          <a:stretch>
            <a:fillRect/>
          </a:stretch>
        </p:blipFill>
        <p:spPr bwMode="auto">
          <a:xfrm>
            <a:off x="523875" y="452438"/>
            <a:ext cx="8094663" cy="59531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851648" cy="1343020"/>
          </a:xfrm>
        </p:spPr>
        <p:txBody>
          <a:bodyPr/>
          <a:lstStyle/>
          <a:p>
            <a:pPr algn="just"/>
            <a:r>
              <a:rPr lang="es-MX" dirty="0" smtClean="0"/>
              <a:t>Bibliografía</a:t>
            </a:r>
            <a:endParaRPr lang="es-MX" dirty="0"/>
          </a:p>
        </p:txBody>
      </p:sp>
      <p:sp>
        <p:nvSpPr>
          <p:cNvPr id="3" name="2 Subtítulo"/>
          <p:cNvSpPr>
            <a:spLocks noGrp="1"/>
          </p:cNvSpPr>
          <p:nvPr>
            <p:ph type="subTitle" idx="1"/>
          </p:nvPr>
        </p:nvSpPr>
        <p:spPr>
          <a:xfrm>
            <a:off x="533400" y="3228536"/>
            <a:ext cx="7396186" cy="2986546"/>
          </a:xfrm>
        </p:spPr>
        <p:txBody>
          <a:bodyPr>
            <a:normAutofit/>
          </a:bodyPr>
          <a:lstStyle/>
          <a:p>
            <a:pPr algn="just"/>
            <a:r>
              <a:rPr lang="es-MX" sz="1200" dirty="0" smtClean="0">
                <a:hlinkClick r:id="rId2"/>
              </a:rPr>
              <a:t>http://</a:t>
            </a:r>
            <a:r>
              <a:rPr lang="es-MX" sz="1200" dirty="0" smtClean="0">
                <a:hlinkClick r:id="rId2"/>
              </a:rPr>
              <a:t>bibliotecadigital.ilce.edu.mx/sites/estados/libros/edomex/html/sec_12.html</a:t>
            </a:r>
            <a:endParaRPr lang="es-MX" sz="1200" dirty="0" smtClean="0"/>
          </a:p>
          <a:p>
            <a:pPr algn="just"/>
            <a:r>
              <a:rPr lang="es-MX" sz="1200" dirty="0" smtClean="0">
                <a:hlinkClick r:id="rId3"/>
              </a:rPr>
              <a:t>http://</a:t>
            </a:r>
            <a:r>
              <a:rPr lang="es-MX" sz="1200" dirty="0" smtClean="0">
                <a:hlinkClick r:id="rId3"/>
              </a:rPr>
              <a:t>www.kalipedia.com/kalipediamedia/historia/media/200805/08/hismexico/20080508klphishmx_1_Ees_SCO.png</a:t>
            </a:r>
            <a:endParaRPr lang="es-MX" sz="1200" dirty="0" smtClean="0"/>
          </a:p>
          <a:p>
            <a:pPr algn="just"/>
            <a:r>
              <a:rPr lang="es-MX" sz="1200" dirty="0" smtClean="0"/>
              <a:t> José de Jesús Nieto López: Historia </a:t>
            </a:r>
            <a:r>
              <a:rPr lang="es-MX" sz="1200" dirty="0" smtClean="0"/>
              <a:t>de México </a:t>
            </a:r>
            <a:r>
              <a:rPr lang="es-MX" sz="1200" dirty="0" smtClean="0"/>
              <a:t>II, Ed. Santillana. </a:t>
            </a:r>
            <a:r>
              <a:rPr lang="es-MX" sz="1200" smtClean="0"/>
              <a:t>2009.</a:t>
            </a:r>
            <a:endParaRPr lang="es-MX"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428604"/>
            <a:ext cx="7229500" cy="1143000"/>
          </a:xfrm>
        </p:spPr>
        <p:txBody>
          <a:bodyPr/>
          <a:lstStyle/>
          <a:p>
            <a:r>
              <a:rPr lang="es-MX" dirty="0" smtClean="0"/>
              <a:t>Las encomiendas</a:t>
            </a:r>
            <a:endParaRPr lang="es-MX" dirty="0"/>
          </a:p>
        </p:txBody>
      </p:sp>
      <p:sp>
        <p:nvSpPr>
          <p:cNvPr id="3" name="2 Marcador de contenido"/>
          <p:cNvSpPr>
            <a:spLocks noGrp="1"/>
          </p:cNvSpPr>
          <p:nvPr>
            <p:ph idx="1"/>
          </p:nvPr>
        </p:nvSpPr>
        <p:spPr>
          <a:xfrm>
            <a:off x="428596" y="1571612"/>
            <a:ext cx="8229600" cy="4929222"/>
          </a:xfrm>
        </p:spPr>
        <p:txBody>
          <a:bodyPr>
            <a:noAutofit/>
          </a:bodyPr>
          <a:lstStyle/>
          <a:p>
            <a:pPr algn="just"/>
            <a:r>
              <a:rPr lang="es-MX" sz="2400" b="1" dirty="0" smtClean="0"/>
              <a:t>Después de dominar Hernán Cortés y su hueste el antiguo Imperio mexica, el deseo de llegar a conquistar los reinos tarascos incitó a los españoles a planear la conquista del valle de Toluca, que era el paso obligado hacia Michoacán. Ésta fue realizada en dos etapas, y según los cronistas de la época, se ejecutó en forma rápida y relativamente fácil. Con esta invasión todo el territorio central quedó en poder de los españoles. Cortés, como gobernador General y justicia mayor de la Nueva España, repartió la tierra de acuerdo con los méritos de sus soldados, sin recabar previamente la autorización real y de acuerdo con la política de "hechos consumados". </a:t>
            </a:r>
            <a:endParaRPr lang="es-MX"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lnSpcReduction="10000"/>
          </a:bodyPr>
          <a:lstStyle/>
          <a:p>
            <a:pPr algn="just"/>
            <a:r>
              <a:rPr lang="es-MX" b="1" dirty="0" smtClean="0"/>
              <a:t>Al comenzar la expedición Cortés no había celebrado capitulación alguna, de modo que no estaba autorizado para conquistar y mucho menos para poblar. Aunque hizo los repartos de acuerdo con la legislación española, quedaron siempre en entredicho por haber usurpado facultades reales no delegadas. También violó ciertas disposiciones establecidas por la Corona en materia de repartición, que surgieron debido a los desórdenes que se producían en los lugares conquistados. Una de estas disposiciones fue que "cada vecino de los primeros pobladores tenía derecho a una encomienda que legalmente no podía exceder de 500 indios ni producir más de</a:t>
            </a:r>
          </a:p>
          <a:p>
            <a:pPr algn="just">
              <a:buNone/>
            </a:pPr>
            <a:r>
              <a:rPr lang="es-MX" b="1" dirty="0" smtClean="0"/>
              <a:t> 2 000 pesos al año". </a:t>
            </a:r>
            <a:endParaRPr lang="es-MX"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538806"/>
          </a:xfrm>
        </p:spPr>
        <p:txBody>
          <a:bodyPr/>
          <a:lstStyle/>
          <a:p>
            <a:pPr algn="just"/>
            <a:r>
              <a:rPr lang="es-MX" sz="2800" b="1" dirty="0" smtClean="0"/>
              <a:t>La insistencia de los conquistadores en solicitar cada vez más tierras, repartimientos de indios y encomiendas creó una pugna con la Corona, la cual trabajó siempre para debilitar el poder de los españoles, defendiendo cuanto podía a los naturales. </a:t>
            </a:r>
          </a:p>
          <a:p>
            <a:pPr algn="just"/>
            <a:r>
              <a:rPr lang="es-MX" sz="2800" b="1" dirty="0" smtClean="0"/>
              <a:t>En 1523 el rey instruía a Cortés sobre la necesidad de otorgar a los españoles tierras como reconocimiento a sus servicios, posesiones que serían definitivas cuando la Corona las confirmara a través de las mercedes reales. </a:t>
            </a:r>
            <a:endParaRPr lang="es-MX"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24648"/>
          </a:xfrm>
        </p:spPr>
        <p:txBody>
          <a:bodyPr>
            <a:normAutofit fontScale="90000"/>
          </a:bodyPr>
          <a:lstStyle/>
          <a:p>
            <a:r>
              <a:rPr lang="es-MX" dirty="0" smtClean="0"/>
              <a:t>LA  AUDIENCIA</a:t>
            </a:r>
            <a:endParaRPr lang="es-MX" dirty="0"/>
          </a:p>
        </p:txBody>
      </p:sp>
      <p:sp>
        <p:nvSpPr>
          <p:cNvPr id="3" name="2 Marcador de contenido"/>
          <p:cNvSpPr>
            <a:spLocks noGrp="1"/>
          </p:cNvSpPr>
          <p:nvPr>
            <p:ph idx="1"/>
          </p:nvPr>
        </p:nvSpPr>
        <p:spPr>
          <a:xfrm>
            <a:off x="457200" y="1500174"/>
            <a:ext cx="8229600" cy="5357826"/>
          </a:xfrm>
        </p:spPr>
        <p:txBody>
          <a:bodyPr>
            <a:normAutofit/>
          </a:bodyPr>
          <a:lstStyle/>
          <a:p>
            <a:pPr algn="just"/>
            <a:r>
              <a:rPr lang="es-MX" sz="2800" b="1" dirty="0" smtClean="0"/>
              <a:t>La Real Audiencia fue el más alto tribunal judicial de apelación en las Indias, pues contó con jurisdicción civil y criminal y una amplia competencia extendida incluso al ámbito eclesiástico. Esto último debido a una de las facultades que el </a:t>
            </a:r>
            <a:r>
              <a:rPr lang="es-MX" sz="2800" b="1" i="1" dirty="0" smtClean="0"/>
              <a:t>Real Patronato</a:t>
            </a:r>
            <a:r>
              <a:rPr lang="es-MX" sz="2800" b="1" dirty="0" smtClean="0"/>
              <a:t> otorgó a la corona. </a:t>
            </a:r>
          </a:p>
          <a:p>
            <a:pPr algn="just"/>
            <a:r>
              <a:rPr lang="es-MX" sz="2800" b="1" dirty="0" smtClean="0"/>
              <a:t>La creación de las Audiencias indianas, tuvo como principal objetivo reafirmar la supremacía de la justicia del rey por sobre la de los gobernadores.</a:t>
            </a:r>
            <a:endParaRPr lang="es-MX" sz="2800" b="1" u="sng" dirty="0" smtClean="0"/>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UDIENCIAS.png"/>
          <p:cNvPicPr>
            <a:picLocks noGrp="1" noChangeAspect="1"/>
          </p:cNvPicPr>
          <p:nvPr>
            <p:ph idx="1"/>
          </p:nvPr>
        </p:nvPicPr>
        <p:blipFill>
          <a:blip r:embed="rId2"/>
          <a:stretch>
            <a:fillRect/>
          </a:stretch>
        </p:blipFill>
        <p:spPr>
          <a:xfrm>
            <a:off x="0" y="768114"/>
            <a:ext cx="9054788" cy="608988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PRIMERA AUDIENCIA (1528)</a:t>
            </a:r>
            <a:endParaRPr lang="es-MX" dirty="0"/>
          </a:p>
        </p:txBody>
      </p:sp>
      <p:sp>
        <p:nvSpPr>
          <p:cNvPr id="3" name="2 Marcador de contenido"/>
          <p:cNvSpPr>
            <a:spLocks noGrp="1"/>
          </p:cNvSpPr>
          <p:nvPr>
            <p:ph idx="1"/>
          </p:nvPr>
        </p:nvSpPr>
        <p:spPr>
          <a:xfrm>
            <a:off x="0" y="1935480"/>
            <a:ext cx="8786842" cy="4389120"/>
          </a:xfrm>
        </p:spPr>
        <p:txBody>
          <a:bodyPr>
            <a:normAutofit/>
          </a:bodyPr>
          <a:lstStyle/>
          <a:p>
            <a:pPr algn="just"/>
            <a:r>
              <a:rPr lang="es-MX" sz="2800" b="1" dirty="0" smtClean="0"/>
              <a:t>La corona española  designó designa su funcionamiento, sin embargo muchos españoles  realizaron sangrientas persecuciones  y crímenes. Se apoderaron de  cientos de indígenas mediante la fuerza y entregaron encomiendas a sus amigos.  La corona se reservó el derecho de propiedad sobre la sociedad colonial en dos repúblicas: la de indios y la de españoles.</a:t>
            </a:r>
            <a:endParaRPr lang="es-MX"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SEGUNDA AUDIENCIA (1531)</a:t>
            </a:r>
            <a:endParaRPr lang="es-MX" dirty="0"/>
          </a:p>
        </p:txBody>
      </p:sp>
      <p:sp>
        <p:nvSpPr>
          <p:cNvPr id="3" name="2 Marcador de contenido"/>
          <p:cNvSpPr>
            <a:spLocks noGrp="1"/>
          </p:cNvSpPr>
          <p:nvPr>
            <p:ph idx="1"/>
          </p:nvPr>
        </p:nvSpPr>
        <p:spPr/>
        <p:txBody>
          <a:bodyPr>
            <a:normAutofit fontScale="92500" lnSpcReduction="20000"/>
          </a:bodyPr>
          <a:lstStyle/>
          <a:p>
            <a:pPr algn="just">
              <a:lnSpc>
                <a:spcPct val="150000"/>
              </a:lnSpc>
            </a:pPr>
            <a:r>
              <a:rPr lang="es-MX" sz="2800" b="1" dirty="0" smtClean="0"/>
              <a:t>Presidida por Sebastián Ramírez de Fuenleal. Dispuso debilitar a españoles que habían participado en la conquista. Ordeno incorporar muchas encomiendas que en la primera audiencia había entregado a sus favoritos y preparó las bases del virreinato. Los conquistadores fueron apartados del poder y los funcionarios designados por el Rey.</a:t>
            </a:r>
            <a:endParaRPr lang="es-MX"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VIRREINATO    (1535)</a:t>
            </a:r>
            <a:endParaRPr lang="es-MX" dirty="0"/>
          </a:p>
        </p:txBody>
      </p:sp>
      <p:sp>
        <p:nvSpPr>
          <p:cNvPr id="3" name="2 Marcador de contenido"/>
          <p:cNvSpPr>
            <a:spLocks noGrp="1"/>
          </p:cNvSpPr>
          <p:nvPr>
            <p:ph idx="1"/>
          </p:nvPr>
        </p:nvSpPr>
        <p:spPr/>
        <p:txBody>
          <a:bodyPr>
            <a:normAutofit/>
          </a:bodyPr>
          <a:lstStyle/>
          <a:p>
            <a:pPr algn="just"/>
            <a:r>
              <a:rPr lang="es-MX" sz="2800" b="1" dirty="0" smtClean="0"/>
              <a:t>El primer virrey fue Antonio de Mendoza, nombrado por Carlos I,  aplacó a los conquistadores, sometió levantamientos indígenas y fundó instituciones como el Colegio de Santa Cruz de Tlatelolco, dedicado a la educación de nobles indígenas.  Esta época  perduró por casi 300 años de duración.</a:t>
            </a:r>
            <a:endParaRPr lang="es-MX"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617</Words>
  <Application>Microsoft Office PowerPoint</Application>
  <PresentationFormat>Presentación en pantalla (4:3)</PresentationFormat>
  <Paragraphs>22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Flujo</vt:lpstr>
      <vt:lpstr>Formas de organización política de la nueva españa</vt:lpstr>
      <vt:lpstr>Las encomiendas</vt:lpstr>
      <vt:lpstr>Diapositiva 3</vt:lpstr>
      <vt:lpstr>Diapositiva 4</vt:lpstr>
      <vt:lpstr>LA  AUDIENCIA</vt:lpstr>
      <vt:lpstr>Diapositiva 6</vt:lpstr>
      <vt:lpstr>PRIMERA AUDIENCIA (1528)</vt:lpstr>
      <vt:lpstr>SEGUNDA AUDIENCIA (1531)</vt:lpstr>
      <vt:lpstr>EL   VIRREINATO    (1535)</vt:lpstr>
      <vt:lpstr>Diapositiva 10</vt:lpstr>
      <vt:lpstr>Bibliografía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Ba-k.com</dc:creator>
  <cp:lastModifiedBy>Ba-k.com</cp:lastModifiedBy>
  <cp:revision>15</cp:revision>
  <dcterms:created xsi:type="dcterms:W3CDTF">2012-10-14T17:20:10Z</dcterms:created>
  <dcterms:modified xsi:type="dcterms:W3CDTF">2012-10-14T19:37:47Z</dcterms:modified>
</cp:coreProperties>
</file>